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87" r:id="rId3"/>
    <p:sldId id="290" r:id="rId4"/>
    <p:sldId id="284" r:id="rId5"/>
    <p:sldId id="316" r:id="rId6"/>
    <p:sldId id="257" r:id="rId7"/>
    <p:sldId id="263" r:id="rId8"/>
    <p:sldId id="264" r:id="rId9"/>
    <p:sldId id="258" r:id="rId10"/>
    <p:sldId id="265" r:id="rId11"/>
    <p:sldId id="295" r:id="rId12"/>
    <p:sldId id="293" r:id="rId13"/>
    <p:sldId id="269" r:id="rId14"/>
    <p:sldId id="280" r:id="rId15"/>
    <p:sldId id="274" r:id="rId16"/>
    <p:sldId id="297" r:id="rId17"/>
    <p:sldId id="283" r:id="rId18"/>
    <p:sldId id="271" r:id="rId19"/>
    <p:sldId id="270" r:id="rId20"/>
    <p:sldId id="275" r:id="rId21"/>
    <p:sldId id="298" r:id="rId22"/>
    <p:sldId id="277" r:id="rId23"/>
    <p:sldId id="292" r:id="rId24"/>
    <p:sldId id="282" r:id="rId25"/>
    <p:sldId id="331" r:id="rId26"/>
    <p:sldId id="289" r:id="rId27"/>
    <p:sldId id="279" r:id="rId28"/>
    <p:sldId id="291" r:id="rId29"/>
    <p:sldId id="276" r:id="rId30"/>
    <p:sldId id="278" r:id="rId31"/>
    <p:sldId id="281" r:id="rId32"/>
    <p:sldId id="294" r:id="rId33"/>
    <p:sldId id="299" r:id="rId34"/>
    <p:sldId id="306" r:id="rId35"/>
    <p:sldId id="300" r:id="rId36"/>
    <p:sldId id="301" r:id="rId37"/>
    <p:sldId id="307" r:id="rId38"/>
    <p:sldId id="332" r:id="rId39"/>
    <p:sldId id="273" r:id="rId40"/>
    <p:sldId id="319" r:id="rId41"/>
    <p:sldId id="303" r:id="rId42"/>
    <p:sldId id="304" r:id="rId43"/>
    <p:sldId id="296" r:id="rId44"/>
    <p:sldId id="305" r:id="rId45"/>
    <p:sldId id="285" r:id="rId46"/>
    <p:sldId id="268" r:id="rId47"/>
    <p:sldId id="318" r:id="rId48"/>
    <p:sldId id="308" r:id="rId49"/>
    <p:sldId id="310" r:id="rId50"/>
    <p:sldId id="315" r:id="rId51"/>
    <p:sldId id="312" r:id="rId52"/>
    <p:sldId id="317" r:id="rId53"/>
    <p:sldId id="311" r:id="rId54"/>
    <p:sldId id="314" r:id="rId55"/>
    <p:sldId id="330" r:id="rId56"/>
    <p:sldId id="286" r:id="rId57"/>
    <p:sldId id="324" r:id="rId58"/>
    <p:sldId id="328" r:id="rId59"/>
    <p:sldId id="326" r:id="rId60"/>
    <p:sldId id="327" r:id="rId61"/>
    <p:sldId id="320" r:id="rId62"/>
    <p:sldId id="321" r:id="rId63"/>
    <p:sldId id="329" r:id="rId64"/>
    <p:sldId id="325" r:id="rId65"/>
    <p:sldId id="323" r:id="rId66"/>
    <p:sldId id="322" r:id="rId6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9"/>
    <p:restoredTop sz="78885"/>
  </p:normalViewPr>
  <p:slideViewPr>
    <p:cSldViewPr snapToGrid="0" snapToObjects="1">
      <p:cViewPr>
        <p:scale>
          <a:sx n="78" d="100"/>
          <a:sy n="78" d="100"/>
        </p:scale>
        <p:origin x="1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D90C3-C072-824E-A9C7-0F63A1466CFF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3D9BD-0765-6741-9558-5055A38A68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3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D9BD-0765-6741-9558-5055A38A689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D9BD-0765-6741-9558-5055A38A6897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882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D9BD-0765-6741-9558-5055A38A6897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14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44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80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75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4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22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0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124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76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6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71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54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2D6A4-E62A-D34A-B910-6C5693A0E743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2AC27-1874-1448-8834-2779B5CFFE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83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touPdU1-Bo" TargetMode="Externa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binsights.com/blog/autonomous-driverless-vehicles-corporations-list/" TargetMode="Externa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s://www.youtube.com/watch?v=X_d3MCkIvg8" TargetMode="External"/><Relationship Id="rId6" Type="http://schemas.openxmlformats.org/officeDocument/2006/relationships/image" Target="../media/image15.png"/><Relationship Id="rId7" Type="http://schemas.openxmlformats.org/officeDocument/2006/relationships/hyperlink" Target="https://www.youtube.com/watch?v=7oCe0aLye-U" TargetMode="Externa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chnologyreview.com/s/603115/alphabet-sets-up-a-new-company-to-commercialize-autonomous-car-technology/?_ga=1.207596122.810016275.148175146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www.youtube.com/watch?v=0f-rPwJBSc0" TargetMode="Externa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NIdcXkQZX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s://www.youtube.com/watch?v=4-dnRDWoCzc&amp;list=LL0m3Fy5uK4OwOf7iPNuwGVg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360.here.com/2016/12/15/microsoft-extends-partnership-with-here-to-deliver-location-based-service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www.youtube.com/watch?v=EuPGWnRKhrs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inancialexpress.com/industry/technology/samsung-tesla-tie-up-to-make-self-driving-cars-report/474329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KQ-6YnrKNc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s://www.youtube.com/watch?v=-UziAXis9yg" TargetMode="Externa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t-rhVU8ev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kpxA5rXjmA" TargetMode="Externa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s://www.youtube.com/watch?v=6NoYI4dyf7Q" TargetMode="Externa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s://www.youtube.com/watch?v=PHlU5KMc78g" TargetMode="Externa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CMXXXmxG-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s://www.youtube.com/watch?v=dwWKNRyKC3U" TargetMode="External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erkXmBRXMpU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www.youtube.com/watch?v=XikiLd9kPYs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NcscWN0dh8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sj.com/articles/u-s-sets-up-an-advisory-panel-on-self-driving-cars-1484167776?mod=e2tw" TargetMode="External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ikiLd9kPYs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s://www.youtube.com/watch?v=0DS9PY6iaxE" TargetMode="External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En9bQkBXk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hyperlink" Target="https://www.youtube.com/watch?v=4rz8zRW72nk&amp;list=PLToTXrdo6ZYFjEYIwxxPYM-A1O27pg_RQ" TargetMode="External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_J0KfREjCz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s://www.youtube.com/watch?v=UrhsvXWJyH4&amp;list=PLxHffDTbtqU_iVsXZHI3MA3T74t9u8-SE&amp;index=7" TargetMode="External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h-TLo86K7C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nDFbg-1gE20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hXJgf8Z9K3I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INSWi1azY0" TargetMode="External"/><Relationship Id="rId4" Type="http://schemas.openxmlformats.org/officeDocument/2006/relationships/image" Target="../media/image47.png"/><Relationship Id="rId5" Type="http://schemas.openxmlformats.org/officeDocument/2006/relationships/hyperlink" Target="https://www.youtube.com/watch?v=cMCSZx9GJzs" TargetMode="External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o-PfT_d1fk" TargetMode="External"/><Relationship Id="rId3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M2_E2y4eCg" TargetMode="External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B58xnCcYp0" TargetMode="External"/><Relationship Id="rId3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b0Kzb3haK8" TargetMode="External"/><Relationship Id="rId3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564rXrlZbc" TargetMode="External"/><Relationship Id="rId3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BjFT9WAQxU" TargetMode="External"/><Relationship Id="rId3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3cljtvnHS8" TargetMode="External"/><Relationship Id="rId3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NxM0Jc-Fer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hyperlink" Target="http://abcnews.go.com/Technology/tesla-drivers-death-puts-spotlight-autopilot-feature/story?id=40277621" TargetMode="External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DDI-nlxIY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hyperlink" Target="https://www.youtube.com/watch?v=gYp80Xb2iAo" TargetMode="External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NqFWNvwSR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xE4_8GFfUTM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P0NTV2mbJhA" TargetMode="External"/><Relationship Id="rId3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LRitW2ThJws" TargetMode="External"/><Relationship Id="rId3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z7eCSimWPTM" TargetMode="External"/><Relationship Id="rId3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3-i5X8Wx1I" TargetMode="Externa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hyperlink" Target="https://www.youtube.com/watch?v=8dyo_S3Vxlw" TargetMode="External"/><Relationship Id="rId5" Type="http://schemas.openxmlformats.org/officeDocument/2006/relationships/image" Target="../media/image73.png"/><Relationship Id="rId6" Type="http://schemas.openxmlformats.org/officeDocument/2006/relationships/hyperlink" Target="https://www.youtube.com/watch?v=HJ58dbd5g8g" TargetMode="External"/><Relationship Id="rId7" Type="http://schemas.openxmlformats.org/officeDocument/2006/relationships/image" Target="../media/image74.png"/><Relationship Id="rId8" Type="http://schemas.openxmlformats.org/officeDocument/2006/relationships/hyperlink" Target="https://twitter.com/Toyota/status/685657676961873920" TargetMode="External"/><Relationship Id="rId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Za9SlMHhQc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HjYS5TRam9k" TargetMode="External"/><Relationship Id="rId3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kQSFehLhzI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vents.technologyreview.com/video/watch/karl-iagnemma-nutonomy-autonomous-cars/" TargetMode="External"/><Relationship Id="rId3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1li5256ypm7oi.cloudfront.net/futuristspeaker/2016/04/Driverless-cars-5.jp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AaVeC-e8pc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xPcdsJ1Slg8" TargetMode="External"/><Relationship Id="rId3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R_Z2-FVMSg" TargetMode="External"/><Relationship Id="rId4" Type="http://schemas.openxmlformats.org/officeDocument/2006/relationships/image" Target="../media/image89.png"/><Relationship Id="rId5" Type="http://schemas.openxmlformats.org/officeDocument/2006/relationships/hyperlink" Target="https://www.youtube.com/watch?v=lceQtP1-h5Y" TargetMode="External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E5sXIMJWtM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woRLCvUgyc" TargetMode="External"/><Relationship Id="rId4" Type="http://schemas.openxmlformats.org/officeDocument/2006/relationships/image" Target="../media/image95.png"/><Relationship Id="rId5" Type="http://schemas.openxmlformats.org/officeDocument/2006/relationships/hyperlink" Target="https://www.wired.com/2016/12/amazons-real-future-isnt-drones-self-driving-trucks/" TargetMode="External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hyperlink" Target="https://www.youtube.com/watch?v=c7AOVJPtxTI" TargetMode="External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7Os5Okf3OQ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7KwWNDSB4yg" TargetMode="External"/><Relationship Id="rId3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eDy2st2XpQ" TargetMode="External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1" y="1"/>
            <a:ext cx="5537200" cy="17272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AUTONOMOUS VEHICLES </a:t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M.DRUMARE</a:t>
            </a: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fr-FR" sz="5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38" y="1885486"/>
            <a:ext cx="8716108" cy="46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LEVEL 4: AUTONOMOUS VEHICLE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100" y="15081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 </a:t>
            </a:r>
            <a:r>
              <a:rPr lang="fr-FR" dirty="0" err="1" smtClean="0"/>
              <a:t>Level</a:t>
            </a:r>
            <a:r>
              <a:rPr lang="fr-FR" dirty="0" smtClean="0"/>
              <a:t> Four </a:t>
            </a:r>
            <a:r>
              <a:rPr lang="fr-FR" dirty="0" err="1" smtClean="0"/>
              <a:t>A</a:t>
            </a:r>
            <a:r>
              <a:rPr lang="fr-FR" dirty="0" err="1"/>
              <a:t>u</a:t>
            </a:r>
            <a:r>
              <a:rPr lang="fr-FR" dirty="0" err="1" smtClean="0"/>
              <a:t>tonomy</a:t>
            </a:r>
            <a:r>
              <a:rPr lang="fr-FR" dirty="0" smtClean="0"/>
              <a:t> </a:t>
            </a:r>
            <a:r>
              <a:rPr lang="fr-FR" dirty="0"/>
              <a:t> by </a:t>
            </a:r>
            <a:r>
              <a:rPr lang="fr-FR" dirty="0" smtClean="0"/>
              <a:t>NHTA, The National </a:t>
            </a:r>
            <a:r>
              <a:rPr lang="fr-FR" dirty="0" err="1" smtClean="0"/>
              <a:t>Highway</a:t>
            </a:r>
            <a:r>
              <a:rPr lang="fr-FR" dirty="0" smtClean="0"/>
              <a:t> Traffic </a:t>
            </a:r>
            <a:r>
              <a:rPr lang="fr-FR" dirty="0" err="1" smtClean="0"/>
              <a:t>Safety</a:t>
            </a:r>
            <a:r>
              <a:rPr lang="fr-FR" dirty="0" smtClean="0"/>
              <a:t> Administration</a:t>
            </a:r>
            <a:r>
              <a:rPr lang="fr-FR" dirty="0"/>
              <a:t> in the United States,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vehicle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condition, </a:t>
            </a:r>
            <a:r>
              <a:rPr lang="fr-FR" dirty="0" err="1"/>
              <a:t>regardless</a:t>
            </a:r>
            <a:r>
              <a:rPr lang="fr-FR" dirty="0"/>
              <a:t> of </a:t>
            </a:r>
            <a:r>
              <a:rPr lang="fr-FR" dirty="0" err="1"/>
              <a:t>weather</a:t>
            </a:r>
            <a:r>
              <a:rPr lang="fr-FR" dirty="0"/>
              <a:t>, or </a:t>
            </a:r>
            <a:r>
              <a:rPr lang="fr-FR" dirty="0" err="1"/>
              <a:t>regardless</a:t>
            </a:r>
            <a:r>
              <a:rPr lang="fr-FR" dirty="0"/>
              <a:t> of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constraints</a:t>
            </a:r>
            <a:r>
              <a:rPr lang="fr-FR" dirty="0"/>
              <a:t> in the infrastructure in the </a:t>
            </a:r>
            <a:r>
              <a:rPr lang="fr-FR" dirty="0" err="1"/>
              <a:t>surroundings</a:t>
            </a:r>
            <a:r>
              <a:rPr lang="fr-FR" dirty="0"/>
              <a:t>,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autonomously</a:t>
            </a:r>
            <a:r>
              <a:rPr lang="fr-FR" dirty="0"/>
              <a:t>, </a:t>
            </a:r>
            <a:r>
              <a:rPr lang="fr-FR" dirty="0" err="1"/>
              <a:t>without</a:t>
            </a:r>
            <a:r>
              <a:rPr lang="fr-FR" dirty="0"/>
              <a:t> the intervention of a driver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It </a:t>
            </a:r>
            <a:r>
              <a:rPr lang="fr-FR" dirty="0" err="1"/>
              <a:t>requires</a:t>
            </a:r>
            <a:r>
              <a:rPr lang="fr-FR" dirty="0"/>
              <a:t> </a:t>
            </a:r>
            <a:r>
              <a:rPr lang="fr-FR" dirty="0" err="1"/>
              <a:t>advanced-sensor</a:t>
            </a:r>
            <a:r>
              <a:rPr lang="fr-FR" dirty="0"/>
              <a:t> technologies, but </a:t>
            </a:r>
            <a:r>
              <a:rPr lang="fr-FR" dirty="0" err="1"/>
              <a:t>also</a:t>
            </a:r>
            <a:r>
              <a:rPr lang="fr-FR" dirty="0"/>
              <a:t> multiple-</a:t>
            </a:r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smtClean="0"/>
              <a:t>technologies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Regulation</a:t>
            </a:r>
            <a:r>
              <a:rPr lang="fr-FR" dirty="0"/>
              <a:t> has to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clearly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infrastructure conditions one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/>
              <a:t>acquaintance</a:t>
            </a:r>
            <a:r>
              <a:rPr lang="fr-FR" dirty="0"/>
              <a:t> and the </a:t>
            </a:r>
            <a:r>
              <a:rPr lang="fr-FR" dirty="0" err="1"/>
              <a:t>acceptance</a:t>
            </a:r>
            <a:r>
              <a:rPr lang="fr-FR" dirty="0"/>
              <a:t> of </a:t>
            </a:r>
            <a:r>
              <a:rPr lang="fr-FR" dirty="0" err="1"/>
              <a:t>autonomous</a:t>
            </a:r>
            <a:r>
              <a:rPr lang="fr-FR" dirty="0"/>
              <a:t> solutions by the consumer.</a:t>
            </a:r>
          </a:p>
        </p:txBody>
      </p:sp>
    </p:spTree>
    <p:extLst>
      <p:ext uri="{BB962C8B-B14F-4D97-AF65-F5344CB8AC3E}">
        <p14:creationId xmlns:p14="http://schemas.microsoft.com/office/powerpoint/2010/main" val="72681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HOW DOES DRIVERLESS CAR WORK?  </a:t>
            </a:r>
            <a:endParaRPr lang="fr-FR" dirty="0"/>
          </a:p>
        </p:txBody>
      </p:sp>
      <p:pic>
        <p:nvPicPr>
          <p:cNvPr id="6" name="Espace réservé du contenu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92" y="1325563"/>
            <a:ext cx="8124669" cy="4953735"/>
          </a:xfrm>
        </p:spPr>
      </p:pic>
    </p:spTree>
    <p:extLst>
      <p:ext uri="{BB962C8B-B14F-4D97-AF65-F5344CB8AC3E}">
        <p14:creationId xmlns:p14="http://schemas.microsoft.com/office/powerpoint/2010/main" val="82245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TECH GIANTS, MOBILITY PROVIDERS, </a:t>
            </a:r>
            <a:br>
              <a:rPr lang="fr-FR" dirty="0" smtClean="0"/>
            </a:br>
            <a:r>
              <a:rPr lang="fr-FR" dirty="0" smtClean="0"/>
              <a:t>CAR MANUFACTURERS, SUPPLIERS, START-UPS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6" y="1630753"/>
            <a:ext cx="11481907" cy="4884990"/>
          </a:xfrm>
        </p:spPr>
      </p:pic>
    </p:spTree>
    <p:extLst>
      <p:ext uri="{BB962C8B-B14F-4D97-AF65-F5344CB8AC3E}">
        <p14:creationId xmlns:p14="http://schemas.microsoft.com/office/powerpoint/2010/main" val="100978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GOOGLE : THE LEADER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7607" y="1107700"/>
            <a:ext cx="5972693" cy="2622521"/>
          </a:xfrm>
        </p:spPr>
        <p:txBody>
          <a:bodyPr>
            <a:normAutofit fontScale="92500"/>
          </a:bodyPr>
          <a:lstStyle/>
          <a:p>
            <a:pPr>
              <a:buFont typeface="Wingdings" charset="2"/>
              <a:buChar char="§"/>
            </a:pPr>
            <a:r>
              <a:rPr lang="fr-FR" sz="2200" dirty="0"/>
              <a:t>Google X (</a:t>
            </a:r>
            <a:r>
              <a:rPr lang="fr-FR" sz="2200" dirty="0" err="1"/>
              <a:t>now</a:t>
            </a:r>
            <a:r>
              <a:rPr lang="fr-FR" sz="2200" dirty="0"/>
              <a:t> X, </a:t>
            </a:r>
            <a:r>
              <a:rPr lang="fr-FR" sz="2200" dirty="0" err="1"/>
              <a:t>under</a:t>
            </a:r>
            <a:r>
              <a:rPr lang="fr-FR" sz="2200" dirty="0"/>
              <a:t> the Alphabet holding </a:t>
            </a:r>
            <a:r>
              <a:rPr lang="fr-FR" sz="2200" dirty="0" err="1"/>
              <a:t>company</a:t>
            </a:r>
            <a:r>
              <a:rPr lang="fr-FR" sz="2200" dirty="0"/>
              <a:t>) has </a:t>
            </a:r>
            <a:r>
              <a:rPr lang="fr-FR" sz="2200" dirty="0" err="1"/>
              <a:t>led</a:t>
            </a:r>
            <a:r>
              <a:rPr lang="fr-FR" sz="2200" dirty="0"/>
              <a:t> one of the </a:t>
            </a:r>
            <a:r>
              <a:rPr lang="fr-FR" sz="2200" dirty="0" err="1"/>
              <a:t>most</a:t>
            </a:r>
            <a:r>
              <a:rPr lang="fr-FR" sz="2200" dirty="0"/>
              <a:t> high-profile </a:t>
            </a:r>
            <a:r>
              <a:rPr lang="fr-FR" sz="2200" dirty="0" err="1"/>
              <a:t>autonomous</a:t>
            </a:r>
            <a:r>
              <a:rPr lang="fr-FR" sz="2200" dirty="0"/>
              <a:t> </a:t>
            </a:r>
            <a:r>
              <a:rPr lang="fr-FR" sz="2200" dirty="0" err="1"/>
              <a:t>vehicle</a:t>
            </a:r>
            <a:r>
              <a:rPr lang="fr-FR" sz="2200" dirty="0"/>
              <a:t> </a:t>
            </a:r>
            <a:r>
              <a:rPr lang="fr-FR" sz="2200" dirty="0" smtClean="0"/>
              <a:t>programs. </a:t>
            </a:r>
          </a:p>
          <a:p>
            <a:pPr>
              <a:buFont typeface="Wingdings" charset="2"/>
              <a:buChar char="§"/>
            </a:pPr>
            <a:r>
              <a:rPr lang="fr-FR" sz="2200" dirty="0"/>
              <a:t>Google </a:t>
            </a:r>
            <a:r>
              <a:rPr lang="fr-FR" sz="2200" dirty="0" err="1"/>
              <a:t>also</a:t>
            </a:r>
            <a:r>
              <a:rPr lang="fr-FR" sz="2200" dirty="0"/>
              <a:t> </a:t>
            </a:r>
            <a:r>
              <a:rPr lang="fr-FR" sz="2200" dirty="0" err="1"/>
              <a:t>found</a:t>
            </a:r>
            <a:r>
              <a:rPr lang="fr-FR" sz="2200" dirty="0"/>
              <a:t> </a:t>
            </a:r>
            <a:r>
              <a:rPr lang="fr-FR" sz="2200" dirty="0" err="1"/>
              <a:t>its</a:t>
            </a:r>
            <a:r>
              <a:rPr lang="fr-FR" sz="2200" dirty="0"/>
              <a:t> first </a:t>
            </a:r>
            <a:r>
              <a:rPr lang="fr-FR" sz="2200" dirty="0" err="1"/>
              <a:t>automotive</a:t>
            </a:r>
            <a:r>
              <a:rPr lang="fr-FR" sz="2200" dirty="0"/>
              <a:t> </a:t>
            </a:r>
            <a:r>
              <a:rPr lang="fr-FR" sz="2200" dirty="0" err="1"/>
              <a:t>partner</a:t>
            </a:r>
            <a:r>
              <a:rPr lang="fr-FR" sz="2200" dirty="0"/>
              <a:t> in Fiat Chrysler Automobiles (FCA), </a:t>
            </a:r>
            <a:r>
              <a:rPr lang="fr-FR" sz="2200" dirty="0" err="1"/>
              <a:t>aiming</a:t>
            </a:r>
            <a:r>
              <a:rPr lang="fr-FR" sz="2200" dirty="0"/>
              <a:t> </a:t>
            </a:r>
            <a:r>
              <a:rPr lang="fr-FR" sz="2200" dirty="0" smtClean="0"/>
              <a:t>to more </a:t>
            </a:r>
            <a:r>
              <a:rPr lang="fr-FR" sz="2200" dirty="0" err="1" smtClean="0"/>
              <a:t>than</a:t>
            </a:r>
            <a:r>
              <a:rPr lang="fr-FR" sz="2200" dirty="0" smtClean="0"/>
              <a:t> double </a:t>
            </a:r>
            <a:r>
              <a:rPr lang="fr-FR" sz="2200" dirty="0" err="1" smtClean="0"/>
              <a:t>its</a:t>
            </a:r>
            <a:r>
              <a:rPr lang="fr-FR" sz="2200" dirty="0" smtClean="0"/>
              <a:t> tests </a:t>
            </a:r>
            <a:r>
              <a:rPr lang="fr-FR" sz="2200" dirty="0" err="1" smtClean="0"/>
              <a:t>fleet</a:t>
            </a:r>
            <a:r>
              <a:rPr lang="fr-FR" sz="2200" dirty="0" smtClean="0"/>
              <a:t> </a:t>
            </a:r>
            <a:r>
              <a:rPr lang="fr-FR" sz="2200" dirty="0" err="1" smtClean="0"/>
              <a:t>with</a:t>
            </a:r>
            <a:r>
              <a:rPr lang="fr-FR" sz="2200" dirty="0" smtClean="0"/>
              <a:t> </a:t>
            </a:r>
            <a:r>
              <a:rPr lang="fr-FR" sz="2200" dirty="0"/>
              <a:t>100 </a:t>
            </a:r>
            <a:r>
              <a:rPr lang="fr-FR" sz="2200" dirty="0" err="1"/>
              <a:t>hybrid</a:t>
            </a:r>
            <a:r>
              <a:rPr lang="fr-FR" sz="2200" dirty="0"/>
              <a:t> </a:t>
            </a:r>
            <a:r>
              <a:rPr lang="fr-FR" sz="2200" dirty="0" err="1"/>
              <a:t>Pacifica</a:t>
            </a:r>
            <a:r>
              <a:rPr lang="fr-FR" sz="2200" dirty="0"/>
              <a:t> </a:t>
            </a:r>
            <a:r>
              <a:rPr lang="fr-FR" sz="2200" dirty="0" err="1"/>
              <a:t>minivans</a:t>
            </a:r>
            <a:r>
              <a:rPr lang="fr-FR" sz="2200" dirty="0"/>
              <a:t>.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From</a:t>
            </a:r>
            <a:r>
              <a:rPr lang="fr-FR" sz="2200" dirty="0" smtClean="0"/>
              <a:t> 2009 to 2016 : https://</a:t>
            </a:r>
            <a:r>
              <a:rPr lang="fr-FR" sz="2200" dirty="0" err="1" smtClean="0"/>
              <a:t>waymo.com</a:t>
            </a:r>
            <a:r>
              <a:rPr lang="fr-FR" sz="2200" dirty="0" smtClean="0"/>
              <a:t>/</a:t>
            </a:r>
            <a:r>
              <a:rPr lang="fr-FR" sz="2200" dirty="0" err="1" smtClean="0"/>
              <a:t>journey</a:t>
            </a:r>
            <a:r>
              <a:rPr lang="fr-FR" sz="2200" dirty="0" smtClean="0"/>
              <a:t>/</a:t>
            </a:r>
            <a:endParaRPr lang="fr-FR" sz="2200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7" y="3913230"/>
            <a:ext cx="3708399" cy="212799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7" y="5195921"/>
            <a:ext cx="3708399" cy="1633546"/>
          </a:xfrm>
          <a:prstGeom prst="rect">
            <a:avLst/>
          </a:prstGeom>
        </p:spPr>
      </p:pic>
      <p:pic>
        <p:nvPicPr>
          <p:cNvPr id="10" name="Image 9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866924"/>
            <a:ext cx="4419600" cy="2863297"/>
          </a:xfrm>
          <a:prstGeom prst="rect">
            <a:avLst/>
          </a:prstGeom>
        </p:spPr>
      </p:pic>
      <p:pic>
        <p:nvPicPr>
          <p:cNvPr id="11" name="Image 10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913230"/>
            <a:ext cx="4419600" cy="28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APPLE : ICAR?  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98" y="524656"/>
            <a:ext cx="4791271" cy="2954078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48" y="3709939"/>
            <a:ext cx="4841821" cy="298715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36095" y="1187897"/>
            <a:ext cx="616470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err="1"/>
              <a:t>Apple’s</a:t>
            </a:r>
            <a:r>
              <a:rPr lang="fr-FR" sz="2200" dirty="0"/>
              <a:t> “Project Titan” </a:t>
            </a:r>
            <a:r>
              <a:rPr lang="fr-FR" sz="2200" dirty="0" err="1"/>
              <a:t>is</a:t>
            </a:r>
            <a:r>
              <a:rPr lang="fr-FR" sz="2200" dirty="0"/>
              <a:t> a </a:t>
            </a:r>
            <a:r>
              <a:rPr lang="fr-FR" sz="2200" dirty="0" err="1"/>
              <a:t>perennial</a:t>
            </a:r>
            <a:r>
              <a:rPr lang="fr-FR" sz="2200" dirty="0"/>
              <a:t> favorite </a:t>
            </a:r>
            <a:r>
              <a:rPr lang="fr-FR" sz="2200" dirty="0" err="1"/>
              <a:t>within</a:t>
            </a:r>
            <a:r>
              <a:rPr lang="fr-FR" sz="2200" dirty="0"/>
              <a:t> the </a:t>
            </a:r>
            <a:r>
              <a:rPr lang="fr-FR" sz="2200" dirty="0" err="1"/>
              <a:t>automotive</a:t>
            </a:r>
            <a:r>
              <a:rPr lang="fr-FR" sz="2200" dirty="0"/>
              <a:t> </a:t>
            </a:r>
            <a:r>
              <a:rPr lang="fr-FR" sz="2200" dirty="0" err="1"/>
              <a:t>rumor</a:t>
            </a:r>
            <a:r>
              <a:rPr lang="fr-FR" sz="2200" dirty="0"/>
              <a:t> </a:t>
            </a:r>
            <a:r>
              <a:rPr lang="fr-FR" sz="2200" dirty="0" err="1"/>
              <a:t>mill</a:t>
            </a:r>
            <a:r>
              <a:rPr lang="fr-FR" sz="2200" dirty="0"/>
              <a:t>. 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Initial </a:t>
            </a:r>
            <a:r>
              <a:rPr lang="fr-FR" sz="2200" dirty="0"/>
              <a:t>reports </a:t>
            </a:r>
            <a:r>
              <a:rPr lang="fr-FR" sz="2200" dirty="0" err="1"/>
              <a:t>suggested</a:t>
            </a:r>
            <a:r>
              <a:rPr lang="fr-FR" sz="2200" dirty="0"/>
              <a:t> the </a:t>
            </a:r>
            <a:r>
              <a:rPr lang="fr-FR" sz="2200" dirty="0" err="1"/>
              <a:t>project</a:t>
            </a:r>
            <a:r>
              <a:rPr lang="fr-FR" sz="2200" dirty="0"/>
              <a:t> </a:t>
            </a:r>
            <a:r>
              <a:rPr lang="fr-FR" sz="2200" dirty="0" err="1"/>
              <a:t>was</a:t>
            </a:r>
            <a:r>
              <a:rPr lang="fr-FR" sz="2200" dirty="0"/>
              <a:t> </a:t>
            </a:r>
            <a:r>
              <a:rPr lang="fr-FR" sz="2200" dirty="0" err="1"/>
              <a:t>targeting</a:t>
            </a:r>
            <a:r>
              <a:rPr lang="fr-FR" sz="2200" dirty="0"/>
              <a:t> an </a:t>
            </a:r>
            <a:r>
              <a:rPr lang="fr-FR" sz="2200" dirty="0" err="1"/>
              <a:t>advanced</a:t>
            </a:r>
            <a:r>
              <a:rPr lang="fr-FR" sz="2200" dirty="0"/>
              <a:t> </a:t>
            </a:r>
            <a:r>
              <a:rPr lang="fr-FR" sz="2200" dirty="0" err="1"/>
              <a:t>electric</a:t>
            </a:r>
            <a:r>
              <a:rPr lang="fr-FR" sz="2200" dirty="0"/>
              <a:t> </a:t>
            </a:r>
            <a:r>
              <a:rPr lang="fr-FR" sz="2200" dirty="0" err="1"/>
              <a:t>vehicle</a:t>
            </a:r>
            <a:r>
              <a:rPr lang="fr-FR" sz="2200" dirty="0"/>
              <a:t>, but </a:t>
            </a:r>
            <a:r>
              <a:rPr lang="fr-FR" sz="2200" dirty="0" err="1"/>
              <a:t>rumors</a:t>
            </a:r>
            <a:r>
              <a:rPr lang="fr-FR" sz="2200" dirty="0"/>
              <a:t> and </a:t>
            </a:r>
            <a:r>
              <a:rPr lang="fr-FR" sz="2200" dirty="0" err="1"/>
              <a:t>hirings</a:t>
            </a:r>
            <a:r>
              <a:rPr lang="fr-FR" sz="2200" dirty="0"/>
              <a:t> </a:t>
            </a:r>
            <a:r>
              <a:rPr lang="fr-FR" sz="2200" dirty="0" err="1"/>
              <a:t>since</a:t>
            </a:r>
            <a:r>
              <a:rPr lang="fr-FR" sz="2200" dirty="0"/>
              <a:t> have </a:t>
            </a:r>
            <a:r>
              <a:rPr lang="fr-FR" sz="2200" dirty="0" err="1"/>
              <a:t>increasingly</a:t>
            </a:r>
            <a:r>
              <a:rPr lang="fr-FR" sz="2200" dirty="0"/>
              <a:t> </a:t>
            </a:r>
            <a:r>
              <a:rPr lang="fr-FR" sz="2200" dirty="0" err="1"/>
              <a:t>pointed</a:t>
            </a:r>
            <a:r>
              <a:rPr lang="fr-FR" sz="2200" dirty="0"/>
              <a:t> </a:t>
            </a:r>
            <a:r>
              <a:rPr lang="fr-FR" sz="2200" dirty="0" err="1"/>
              <a:t>towards</a:t>
            </a:r>
            <a:r>
              <a:rPr lang="fr-FR" sz="2200" dirty="0"/>
              <a:t> self-</a:t>
            </a:r>
            <a:r>
              <a:rPr lang="fr-FR" sz="2200" dirty="0" err="1"/>
              <a:t>driving</a:t>
            </a:r>
            <a:r>
              <a:rPr lang="fr-FR" sz="2200" dirty="0"/>
              <a:t> </a:t>
            </a:r>
            <a:r>
              <a:rPr lang="fr-FR" sz="2200" dirty="0" err="1"/>
              <a:t>development</a:t>
            </a:r>
            <a:r>
              <a:rPr lang="fr-FR" sz="2200" dirty="0"/>
              <a:t>. </a:t>
            </a:r>
            <a:r>
              <a:rPr lang="fr-FR" sz="2200" dirty="0" err="1"/>
              <a:t>Apple’s</a:t>
            </a:r>
            <a:r>
              <a:rPr lang="fr-FR" sz="2200" dirty="0"/>
              <a:t> team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said</a:t>
            </a:r>
            <a:r>
              <a:rPr lang="fr-FR" sz="2200" dirty="0"/>
              <a:t> to have </a:t>
            </a:r>
            <a:r>
              <a:rPr lang="fr-FR" sz="2200" dirty="0" err="1"/>
              <a:t>grown</a:t>
            </a:r>
            <a:r>
              <a:rPr lang="fr-FR" sz="2200" dirty="0"/>
              <a:t> to over 1,000 </a:t>
            </a:r>
            <a:r>
              <a:rPr lang="fr-FR" sz="2200" dirty="0" err="1"/>
              <a:t>employees</a:t>
            </a:r>
            <a:r>
              <a:rPr lang="fr-FR" sz="2200" dirty="0"/>
              <a:t>, </a:t>
            </a:r>
            <a:r>
              <a:rPr lang="fr-FR" sz="2200" dirty="0" err="1"/>
              <a:t>poached</a:t>
            </a:r>
            <a:r>
              <a:rPr lang="fr-FR" sz="2200" dirty="0"/>
              <a:t> </a:t>
            </a:r>
            <a:r>
              <a:rPr lang="fr-FR" sz="2200" dirty="0" err="1"/>
              <a:t>from</a:t>
            </a:r>
            <a:r>
              <a:rPr lang="fr-FR" sz="2200" dirty="0"/>
              <a:t> sources </a:t>
            </a:r>
            <a:r>
              <a:rPr lang="fr-FR" sz="2200" dirty="0" err="1"/>
              <a:t>including</a:t>
            </a:r>
            <a:r>
              <a:rPr lang="fr-FR" sz="2200" dirty="0"/>
              <a:t> Tesla, Carnegie Mellon, Volkswagen, and </a:t>
            </a:r>
            <a:r>
              <a:rPr lang="fr-FR" sz="2200" dirty="0" err="1"/>
              <a:t>Nvidia</a:t>
            </a:r>
            <a:r>
              <a:rPr lang="fr-FR" sz="22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End 2016, Apple </a:t>
            </a:r>
            <a:r>
              <a:rPr lang="fr-FR" sz="2200" dirty="0"/>
              <a:t>has </a:t>
            </a:r>
            <a:r>
              <a:rPr lang="fr-FR" sz="2200" dirty="0" err="1"/>
              <a:t>drastically</a:t>
            </a:r>
            <a:r>
              <a:rPr lang="fr-FR" sz="2200" dirty="0"/>
              <a:t> </a:t>
            </a:r>
            <a:r>
              <a:rPr lang="fr-FR" sz="2200" dirty="0" err="1"/>
              <a:t>scaled</a:t>
            </a:r>
            <a:r>
              <a:rPr lang="fr-FR" sz="2200" dirty="0"/>
              <a:t> back </a:t>
            </a:r>
            <a:r>
              <a:rPr lang="fr-FR" sz="2200" dirty="0" err="1"/>
              <a:t>its</a:t>
            </a:r>
            <a:r>
              <a:rPr lang="fr-FR" sz="2200" dirty="0"/>
              <a:t> </a:t>
            </a:r>
            <a:r>
              <a:rPr lang="fr-FR" sz="2200" dirty="0" err="1"/>
              <a:t>automotive</a:t>
            </a:r>
            <a:r>
              <a:rPr lang="fr-FR" sz="2200" dirty="0"/>
              <a:t> ambitions, </a:t>
            </a:r>
            <a:r>
              <a:rPr lang="fr-FR" sz="2200" dirty="0" err="1"/>
              <a:t>leading</a:t>
            </a:r>
            <a:r>
              <a:rPr lang="fr-FR" sz="2200" dirty="0"/>
              <a:t> to </a:t>
            </a:r>
            <a:r>
              <a:rPr lang="fr-FR" sz="2200" dirty="0" err="1"/>
              <a:t>hundreds</a:t>
            </a:r>
            <a:r>
              <a:rPr lang="fr-FR" sz="2200" dirty="0"/>
              <a:t> of job </a:t>
            </a:r>
            <a:r>
              <a:rPr lang="fr-FR" sz="2200" dirty="0" err="1"/>
              <a:t>cuts</a:t>
            </a:r>
            <a:r>
              <a:rPr lang="fr-FR" sz="2200" dirty="0"/>
              <a:t> and a new direction </a:t>
            </a:r>
            <a:r>
              <a:rPr lang="fr-FR" sz="2200" dirty="0" err="1"/>
              <a:t>that</a:t>
            </a:r>
            <a:r>
              <a:rPr lang="fr-FR" sz="2200" dirty="0"/>
              <a:t>, for </a:t>
            </a:r>
            <a:r>
              <a:rPr lang="fr-FR" sz="2200" dirty="0" err="1"/>
              <a:t>now</a:t>
            </a:r>
            <a:r>
              <a:rPr lang="fr-FR" sz="2200" dirty="0"/>
              <a:t>, no longer </a:t>
            </a:r>
            <a:r>
              <a:rPr lang="fr-FR" sz="2200" dirty="0" err="1"/>
              <a:t>includes</a:t>
            </a:r>
            <a:r>
              <a:rPr lang="fr-FR" sz="2200" dirty="0"/>
              <a:t> building </a:t>
            </a:r>
            <a:r>
              <a:rPr lang="fr-FR" sz="2200" dirty="0" err="1"/>
              <a:t>its</a:t>
            </a:r>
            <a:r>
              <a:rPr lang="fr-FR" sz="2200" dirty="0"/>
              <a:t> </a:t>
            </a:r>
            <a:r>
              <a:rPr lang="fr-FR" sz="2200" dirty="0" err="1"/>
              <a:t>own</a:t>
            </a:r>
            <a:r>
              <a:rPr lang="fr-FR" sz="2200" dirty="0"/>
              <a:t> car, </a:t>
            </a:r>
            <a:r>
              <a:rPr lang="fr-FR" sz="2200" dirty="0" err="1"/>
              <a:t>according</a:t>
            </a:r>
            <a:r>
              <a:rPr lang="fr-FR" sz="2200" dirty="0"/>
              <a:t> to people </a:t>
            </a:r>
            <a:r>
              <a:rPr lang="fr-FR" sz="2200" dirty="0" err="1"/>
              <a:t>familiar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the </a:t>
            </a:r>
            <a:r>
              <a:rPr lang="fr-FR" sz="2200" dirty="0" err="1"/>
              <a:t>project</a:t>
            </a:r>
            <a:r>
              <a:rPr lang="fr-F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84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MICROSOFT: TECH ASSISTANCE ONLY 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64" y="1006710"/>
            <a:ext cx="4617179" cy="2368814"/>
          </a:xfrm>
        </p:spPr>
      </p:pic>
      <p:sp>
        <p:nvSpPr>
          <p:cNvPr id="5" name="ZoneTexte 4"/>
          <p:cNvSpPr txBox="1"/>
          <p:nvPr/>
        </p:nvSpPr>
        <p:spPr>
          <a:xfrm>
            <a:off x="0" y="1225689"/>
            <a:ext cx="68446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Initial </a:t>
            </a:r>
            <a:r>
              <a:rPr lang="fr-FR" sz="2400" dirty="0" err="1"/>
              <a:t>strategy</a:t>
            </a:r>
            <a:r>
              <a:rPr lang="fr-FR" sz="2400" dirty="0"/>
              <a:t> </a:t>
            </a:r>
            <a:r>
              <a:rPr lang="fr-FR" sz="2400" dirty="0" err="1"/>
              <a:t>appears</a:t>
            </a:r>
            <a:r>
              <a:rPr lang="fr-FR" sz="2400" dirty="0"/>
              <a:t> to focus on collaborations, </a:t>
            </a:r>
            <a:r>
              <a:rPr lang="fr-FR" sz="2400" dirty="0" err="1"/>
              <a:t>such</a:t>
            </a:r>
            <a:r>
              <a:rPr lang="fr-FR" sz="2400" dirty="0"/>
              <a:t> as a </a:t>
            </a:r>
            <a:r>
              <a:rPr lang="fr-FR" sz="2400" dirty="0" err="1" smtClean="0"/>
              <a:t>November</a:t>
            </a:r>
            <a:r>
              <a:rPr lang="fr-FR" sz="2400" dirty="0" smtClean="0"/>
              <a:t> 2015 deal</a:t>
            </a:r>
            <a:r>
              <a:rPr lang="fr-FR" sz="2400" dirty="0"/>
              <a:t> 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smtClean="0"/>
              <a:t>Volvo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Recently</a:t>
            </a:r>
            <a:r>
              <a:rPr lang="fr-FR" sz="2400" dirty="0"/>
              <a:t> in March 2016, Microsoft and Toyota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 smtClean="0"/>
              <a:t>announced</a:t>
            </a:r>
            <a:r>
              <a:rPr lang="fr-FR" sz="2400" dirty="0" smtClean="0"/>
              <a:t> the expansion</a:t>
            </a:r>
            <a:r>
              <a:rPr lang="fr-FR" sz="2400" dirty="0"/>
              <a:t> of </a:t>
            </a:r>
            <a:r>
              <a:rPr lang="fr-FR" sz="2400" dirty="0" err="1"/>
              <a:t>their</a:t>
            </a:r>
            <a:r>
              <a:rPr lang="fr-FR" sz="2400" dirty="0"/>
              <a:t> five-</a:t>
            </a:r>
            <a:r>
              <a:rPr lang="fr-FR" sz="2400" dirty="0" err="1"/>
              <a:t>year</a:t>
            </a:r>
            <a:r>
              <a:rPr lang="fr-FR" sz="2400" dirty="0"/>
              <a:t>-</a:t>
            </a:r>
            <a:r>
              <a:rPr lang="fr-FR" sz="2400" dirty="0" err="1"/>
              <a:t>old</a:t>
            </a:r>
            <a:r>
              <a:rPr lang="fr-FR" sz="2400" dirty="0"/>
              <a:t> </a:t>
            </a:r>
            <a:r>
              <a:rPr lang="fr-FR" sz="2400" dirty="0" err="1"/>
              <a:t>partnership</a:t>
            </a:r>
            <a:r>
              <a:rPr lang="fr-FR" sz="2400" dirty="0"/>
              <a:t> to support </a:t>
            </a:r>
            <a:r>
              <a:rPr lang="fr-FR" sz="2400" dirty="0" err="1"/>
              <a:t>Toyota’s</a:t>
            </a:r>
            <a:r>
              <a:rPr lang="fr-FR" sz="2400" dirty="0"/>
              <a:t> </a:t>
            </a:r>
            <a:r>
              <a:rPr lang="fr-FR" sz="2400" dirty="0" err="1"/>
              <a:t>research</a:t>
            </a:r>
            <a:r>
              <a:rPr lang="fr-FR" sz="2400" dirty="0"/>
              <a:t> in </a:t>
            </a:r>
            <a:r>
              <a:rPr lang="fr-FR" sz="2400" dirty="0" err="1"/>
              <a:t>robotics</a:t>
            </a:r>
            <a:r>
              <a:rPr lang="fr-FR" sz="2400" dirty="0"/>
              <a:t>, AI, and self-</a:t>
            </a:r>
            <a:r>
              <a:rPr lang="fr-FR" sz="2400" dirty="0" err="1"/>
              <a:t>driving</a:t>
            </a:r>
            <a:r>
              <a:rPr lang="fr-FR" sz="2400" dirty="0"/>
              <a:t> car </a:t>
            </a:r>
            <a:r>
              <a:rPr lang="fr-FR" sz="2400" dirty="0" err="1" smtClean="0"/>
              <a:t>development</a:t>
            </a:r>
            <a:r>
              <a:rPr lang="fr-FR" sz="2400" dirty="0" smtClean="0"/>
              <a:t>. </a:t>
            </a:r>
            <a:r>
              <a:rPr lang="fr-FR" sz="2400" dirty="0"/>
              <a:t> 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/>
              <a:t>Microsoft has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reportedly</a:t>
            </a:r>
            <a:r>
              <a:rPr lang="fr-FR" sz="2400" dirty="0"/>
              <a:t> </a:t>
            </a:r>
            <a:r>
              <a:rPr lang="fr-FR" sz="2400" dirty="0" err="1"/>
              <a:t>weighed</a:t>
            </a:r>
            <a:r>
              <a:rPr lang="fr-FR" sz="2400" dirty="0"/>
              <a:t> </a:t>
            </a:r>
            <a:r>
              <a:rPr lang="fr-FR" sz="2400" dirty="0" err="1"/>
              <a:t>taking</a:t>
            </a:r>
            <a:r>
              <a:rPr lang="fr-FR" sz="2400" dirty="0"/>
              <a:t> a </a:t>
            </a:r>
            <a:r>
              <a:rPr lang="fr-FR" sz="2400" dirty="0" err="1"/>
              <a:t>stake</a:t>
            </a:r>
            <a:r>
              <a:rPr lang="fr-FR" sz="2400" dirty="0"/>
              <a:t> in the HERE high-</a:t>
            </a:r>
            <a:r>
              <a:rPr lang="fr-FR" sz="2400" dirty="0" err="1"/>
              <a:t>definition</a:t>
            </a:r>
            <a:r>
              <a:rPr lang="fr-FR" sz="2400" dirty="0"/>
              <a:t> </a:t>
            </a:r>
            <a:r>
              <a:rPr lang="fr-FR" sz="2400" dirty="0" err="1"/>
              <a:t>mapping</a:t>
            </a:r>
            <a:r>
              <a:rPr lang="fr-FR" sz="2400" dirty="0"/>
              <a:t> service, </a:t>
            </a:r>
            <a:r>
              <a:rPr lang="fr-FR" sz="2400" dirty="0" err="1"/>
              <a:t>currently</a:t>
            </a:r>
            <a:r>
              <a:rPr lang="fr-FR" sz="2400" dirty="0"/>
              <a:t> </a:t>
            </a:r>
            <a:r>
              <a:rPr lang="fr-FR" sz="2400" dirty="0" err="1"/>
              <a:t>owned</a:t>
            </a:r>
            <a:r>
              <a:rPr lang="fr-FR" sz="2400" dirty="0"/>
              <a:t> by BMW, Daimler, and Volkswagen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HERE : https://</a:t>
            </a:r>
            <a:r>
              <a:rPr lang="fr-FR" sz="2400" dirty="0" err="1" smtClean="0"/>
              <a:t>here.com</a:t>
            </a:r>
            <a:r>
              <a:rPr lang="fr-FR" sz="2400" dirty="0" smtClean="0"/>
              <a:t>/en/innovation/</a:t>
            </a:r>
            <a:r>
              <a:rPr lang="fr-FR" sz="2400" dirty="0" err="1" smtClean="0"/>
              <a:t>here</a:t>
            </a:r>
            <a:r>
              <a:rPr lang="fr-FR" sz="2400" dirty="0" smtClean="0"/>
              <a:t>-</a:t>
            </a:r>
            <a:r>
              <a:rPr lang="fr-FR" sz="2400" dirty="0" err="1" smtClean="0"/>
              <a:t>next</a:t>
            </a:r>
            <a:r>
              <a:rPr lang="fr-FR" sz="2400" dirty="0" smtClean="0"/>
              <a:t>-</a:t>
            </a:r>
            <a:r>
              <a:rPr lang="fr-FR" sz="2400" dirty="0" err="1" smtClean="0"/>
              <a:t>generation</a:t>
            </a:r>
            <a:r>
              <a:rPr lang="fr-FR" sz="2400" dirty="0" smtClean="0"/>
              <a:t>-</a:t>
            </a:r>
            <a:r>
              <a:rPr lang="fr-FR" sz="2400" dirty="0" err="1" smtClean="0"/>
              <a:t>automotive</a:t>
            </a:r>
            <a:r>
              <a:rPr lang="fr-FR" sz="2400" dirty="0" smtClean="0"/>
              <a:t>-services</a:t>
            </a:r>
            <a:endParaRPr lang="fr-FR" sz="2400" dirty="0"/>
          </a:p>
        </p:txBody>
      </p:sp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64" y="3657428"/>
            <a:ext cx="4703931" cy="298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SAMSUNG : NEW ENTRANT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3605" y="1325563"/>
            <a:ext cx="5832422" cy="470149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Samsung </a:t>
            </a:r>
            <a:r>
              <a:rPr lang="fr-FR" dirty="0" err="1" smtClean="0"/>
              <a:t>bought</a:t>
            </a:r>
            <a:r>
              <a:rPr lang="fr-FR" dirty="0" smtClean="0"/>
              <a:t> Harman </a:t>
            </a:r>
            <a:r>
              <a:rPr lang="fr-FR" dirty="0"/>
              <a:t>International Industries for $8 billion </a:t>
            </a:r>
            <a:r>
              <a:rPr lang="fr-FR" dirty="0" err="1"/>
              <a:t>with</a:t>
            </a:r>
            <a:r>
              <a:rPr lang="fr-FR" dirty="0"/>
              <a:t> an </a:t>
            </a:r>
            <a:r>
              <a:rPr lang="fr-FR" dirty="0" err="1"/>
              <a:t>aim</a:t>
            </a:r>
            <a:r>
              <a:rPr lang="fr-FR" dirty="0"/>
              <a:t> to </a:t>
            </a:r>
            <a:r>
              <a:rPr lang="fr-FR" dirty="0" err="1" smtClean="0"/>
              <a:t>become</a:t>
            </a:r>
            <a:r>
              <a:rPr lang="fr-FR" dirty="0" smtClean="0"/>
              <a:t> a major </a:t>
            </a:r>
            <a:r>
              <a:rPr lang="fr-FR" dirty="0" err="1" smtClean="0"/>
              <a:t>player</a:t>
            </a:r>
            <a:r>
              <a:rPr lang="fr-FR" dirty="0" smtClean="0"/>
              <a:t> in the world of </a:t>
            </a:r>
            <a:r>
              <a:rPr lang="fr-FR" dirty="0" err="1" smtClean="0"/>
              <a:t>automotive</a:t>
            </a:r>
            <a:r>
              <a:rPr lang="fr-FR" dirty="0" smtClean="0"/>
              <a:t> </a:t>
            </a:r>
            <a:r>
              <a:rPr lang="fr-FR" dirty="0" err="1" smtClean="0"/>
              <a:t>technology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December</a:t>
            </a:r>
            <a:r>
              <a:rPr lang="fr-FR" dirty="0" smtClean="0"/>
              <a:t> 2016, Global </a:t>
            </a:r>
            <a:r>
              <a:rPr lang="fr-FR" dirty="0" err="1"/>
              <a:t>electronics</a:t>
            </a:r>
            <a:r>
              <a:rPr lang="fr-FR" dirty="0"/>
              <a:t> </a:t>
            </a:r>
            <a:r>
              <a:rPr lang="fr-FR" dirty="0" err="1"/>
              <a:t>giant</a:t>
            </a:r>
            <a:r>
              <a:rPr lang="fr-FR" dirty="0"/>
              <a:t> Samsung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reportedly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semiconductors</a:t>
            </a:r>
            <a:r>
              <a:rPr lang="fr-FR" dirty="0"/>
              <a:t> to </a:t>
            </a:r>
            <a:r>
              <a:rPr lang="fr-FR" dirty="0" err="1"/>
              <a:t>Elon</a:t>
            </a:r>
            <a:r>
              <a:rPr lang="fr-FR" dirty="0"/>
              <a:t> </a:t>
            </a:r>
            <a:r>
              <a:rPr lang="fr-FR" dirty="0" err="1"/>
              <a:t>Musk’s</a:t>
            </a:r>
            <a:r>
              <a:rPr lang="fr-FR" dirty="0"/>
              <a:t> Tesla Motors.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According</a:t>
            </a:r>
            <a:r>
              <a:rPr lang="fr-FR" dirty="0" smtClean="0"/>
              <a:t> </a:t>
            </a:r>
            <a:r>
              <a:rPr lang="fr-FR" dirty="0"/>
              <a:t>to South </a:t>
            </a:r>
            <a:r>
              <a:rPr lang="fr-FR" dirty="0" err="1"/>
              <a:t>Korea’s</a:t>
            </a:r>
            <a:r>
              <a:rPr lang="fr-FR" dirty="0"/>
              <a:t> </a:t>
            </a:r>
            <a:r>
              <a:rPr lang="fr-FR" dirty="0" err="1"/>
              <a:t>Electronic</a:t>
            </a:r>
            <a:r>
              <a:rPr lang="fr-FR" dirty="0"/>
              <a:t> Times, </a:t>
            </a:r>
            <a:r>
              <a:rPr lang="fr-FR" dirty="0" err="1"/>
              <a:t>anonymous</a:t>
            </a:r>
            <a:r>
              <a:rPr lang="fr-FR" dirty="0"/>
              <a:t> sources have </a:t>
            </a:r>
            <a:r>
              <a:rPr lang="fr-FR" dirty="0" err="1"/>
              <a:t>reported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Samsung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chips for </a:t>
            </a:r>
            <a:r>
              <a:rPr lang="fr-FR" dirty="0" err="1"/>
              <a:t>electric</a:t>
            </a:r>
            <a:r>
              <a:rPr lang="fr-FR" dirty="0"/>
              <a:t> car maker Tesla, in </a:t>
            </a:r>
            <a:r>
              <a:rPr lang="fr-FR" dirty="0" err="1"/>
              <a:t>order</a:t>
            </a:r>
            <a:r>
              <a:rPr lang="fr-FR" dirty="0"/>
              <a:t> to manufacture self-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31" y="4476673"/>
            <a:ext cx="5078547" cy="2194965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30" y="1037213"/>
            <a:ext cx="5078547" cy="31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5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BAIDU : NEXT SELF-DRIVING OPEN PLATFORM?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3564" y="1325562"/>
            <a:ext cx="5472659" cy="524012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In April 2014, the </a:t>
            </a:r>
            <a:r>
              <a:rPr lang="fr-FR" dirty="0" err="1"/>
              <a:t>Chinese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giant</a:t>
            </a:r>
            <a:r>
              <a:rPr lang="fr-FR" dirty="0"/>
              <a:t> </a:t>
            </a:r>
            <a:r>
              <a:rPr lang="fr-FR" dirty="0" err="1"/>
              <a:t>Baidu</a:t>
            </a:r>
            <a:r>
              <a:rPr lang="fr-FR" dirty="0"/>
              <a:t> </a:t>
            </a:r>
            <a:r>
              <a:rPr lang="fr-FR" dirty="0" err="1"/>
              <a:t>partnered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BMW to release a semi-</a:t>
            </a:r>
            <a:r>
              <a:rPr lang="fr-FR" dirty="0" err="1"/>
              <a:t>autonomous</a:t>
            </a:r>
            <a:r>
              <a:rPr lang="fr-FR" dirty="0"/>
              <a:t> prototype by the end of 2015. 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 The </a:t>
            </a:r>
            <a:r>
              <a:rPr lang="fr-FR" dirty="0" err="1"/>
              <a:t>partnership</a:t>
            </a:r>
            <a:r>
              <a:rPr lang="fr-FR" dirty="0"/>
              <a:t> bore fruit in </a:t>
            </a:r>
            <a:r>
              <a:rPr lang="fr-FR" dirty="0" err="1"/>
              <a:t>December</a:t>
            </a:r>
            <a:r>
              <a:rPr lang="fr-FR" dirty="0"/>
              <a:t> 2015 as a </a:t>
            </a:r>
            <a:r>
              <a:rPr lang="fr-FR" dirty="0" err="1"/>
              <a:t>modified</a:t>
            </a:r>
            <a:r>
              <a:rPr lang="fr-FR" dirty="0"/>
              <a:t> 3-Series BMW </a:t>
            </a:r>
            <a:r>
              <a:rPr lang="fr-FR" dirty="0" err="1"/>
              <a:t>drove</a:t>
            </a:r>
            <a:r>
              <a:rPr lang="fr-FR" dirty="0"/>
              <a:t> an 18.6-mile route </a:t>
            </a:r>
            <a:r>
              <a:rPr lang="fr-FR" dirty="0" err="1"/>
              <a:t>around</a:t>
            </a:r>
            <a:r>
              <a:rPr lang="fr-FR" dirty="0"/>
              <a:t> Beijing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August 2016, </a:t>
            </a:r>
            <a:r>
              <a:rPr lang="fr-FR" dirty="0" err="1" smtClean="0"/>
              <a:t>Baidu</a:t>
            </a:r>
            <a:r>
              <a:rPr lang="fr-FR" dirty="0" smtClean="0"/>
              <a:t> and </a:t>
            </a:r>
            <a:r>
              <a:rPr lang="fr-FR" dirty="0" err="1" smtClean="0"/>
              <a:t>Nvidia</a:t>
            </a:r>
            <a:r>
              <a:rPr lang="fr-FR" dirty="0" smtClean="0"/>
              <a:t> </a:t>
            </a:r>
            <a:r>
              <a:rPr lang="fr-FR" dirty="0" err="1" smtClean="0"/>
              <a:t>partnership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an </a:t>
            </a:r>
            <a:r>
              <a:rPr lang="fr-FR" dirty="0"/>
              <a:t>end-to-end solution for self-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smtClean="0"/>
              <a:t>cars. </a:t>
            </a:r>
            <a:r>
              <a:rPr lang="fr-FR" dirty="0"/>
              <a:t>I</a:t>
            </a:r>
            <a:r>
              <a:rPr lang="fr-FR" dirty="0" smtClean="0"/>
              <a:t>t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“</a:t>
            </a:r>
            <a:r>
              <a:rPr lang="fr-FR" dirty="0" err="1"/>
              <a:t>completely</a:t>
            </a:r>
            <a:r>
              <a:rPr lang="fr-FR" dirty="0"/>
              <a:t> open” </a:t>
            </a:r>
            <a:r>
              <a:rPr lang="fr-FR" dirty="0" err="1" smtClean="0"/>
              <a:t>platform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38" y="1325562"/>
            <a:ext cx="5498878" cy="33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3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UBER : SELF-DRIVING TAXI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120" y="1272031"/>
            <a:ext cx="6197600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Uber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moving</a:t>
            </a:r>
            <a:r>
              <a:rPr lang="fr-FR" dirty="0"/>
              <a:t> </a:t>
            </a:r>
            <a:r>
              <a:rPr lang="fr-FR" dirty="0" err="1" smtClean="0"/>
              <a:t>quickly</a:t>
            </a:r>
            <a:r>
              <a:rPr lang="fr-FR" dirty="0" smtClean="0"/>
              <a:t>, </a:t>
            </a:r>
            <a:r>
              <a:rPr lang="fr-FR" dirty="0" err="1" smtClean="0"/>
              <a:t>too</a:t>
            </a:r>
            <a:r>
              <a:rPr lang="fr-FR" dirty="0" smtClean="0"/>
              <a:t> </a:t>
            </a:r>
            <a:r>
              <a:rPr lang="fr-FR" dirty="0" err="1" smtClean="0"/>
              <a:t>quickly</a:t>
            </a:r>
            <a:r>
              <a:rPr lang="fr-FR" dirty="0" smtClean="0"/>
              <a:t>?</a:t>
            </a:r>
          </a:p>
          <a:p>
            <a:pPr marL="0" indent="0">
              <a:buNone/>
            </a:pP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Advanced </a:t>
            </a:r>
            <a:r>
              <a:rPr lang="fr-FR" dirty="0" err="1"/>
              <a:t>Technology</a:t>
            </a:r>
            <a:r>
              <a:rPr lang="fr-FR" dirty="0"/>
              <a:t> Center,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developing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driverless</a:t>
            </a:r>
            <a:r>
              <a:rPr lang="fr-FR" dirty="0"/>
              <a:t> cars, in </a:t>
            </a:r>
            <a:r>
              <a:rPr lang="fr-FR" dirty="0" err="1"/>
              <a:t>February</a:t>
            </a:r>
            <a:r>
              <a:rPr lang="fr-FR" dirty="0"/>
              <a:t> 2015 by </a:t>
            </a:r>
            <a:r>
              <a:rPr lang="fr-FR" dirty="0" err="1"/>
              <a:t>hiring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researchers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robotics</a:t>
            </a:r>
            <a:r>
              <a:rPr lang="fr-FR" dirty="0"/>
              <a:t> </a:t>
            </a:r>
            <a:r>
              <a:rPr lang="fr-FR" dirty="0" err="1"/>
              <a:t>department</a:t>
            </a:r>
            <a:r>
              <a:rPr lang="fr-FR" dirty="0"/>
              <a:t> at </a:t>
            </a:r>
            <a:r>
              <a:rPr lang="fr-FR" dirty="0" err="1"/>
              <a:t>nearby</a:t>
            </a:r>
            <a:r>
              <a:rPr lang="fr-FR" dirty="0"/>
              <a:t> Carnegie Mellon </a:t>
            </a:r>
            <a:r>
              <a:rPr lang="fr-FR" dirty="0" err="1"/>
              <a:t>University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/>
              <a:t>that</a:t>
            </a:r>
            <a:r>
              <a:rPr lang="fr-FR" dirty="0"/>
              <a:t> expertise, Uber </a:t>
            </a:r>
            <a:r>
              <a:rPr lang="fr-FR" dirty="0" err="1"/>
              <a:t>developed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self-</a:t>
            </a:r>
            <a:r>
              <a:rPr lang="fr-FR" dirty="0" err="1"/>
              <a:t>driving</a:t>
            </a:r>
            <a:r>
              <a:rPr lang="fr-FR" dirty="0"/>
              <a:t> taxis in a </a:t>
            </a:r>
            <a:r>
              <a:rPr lang="fr-FR" dirty="0" err="1"/>
              <a:t>little</a:t>
            </a:r>
            <a:r>
              <a:rPr lang="fr-FR" dirty="0"/>
              <a:t> over a </a:t>
            </a:r>
            <a:r>
              <a:rPr lang="fr-FR" dirty="0" err="1"/>
              <a:t>year</a:t>
            </a:r>
            <a:r>
              <a:rPr lang="fr-FR" dirty="0"/>
              <a:t>—</a:t>
            </a:r>
            <a:r>
              <a:rPr lang="fr-FR" dirty="0" err="1"/>
              <a:t>roughly</a:t>
            </a:r>
            <a:r>
              <a:rPr lang="fr-FR" dirty="0"/>
              <a:t> the </a:t>
            </a:r>
            <a:r>
              <a:rPr lang="fr-FR" dirty="0" err="1"/>
              <a:t>amount</a:t>
            </a:r>
            <a:r>
              <a:rPr lang="fr-FR" dirty="0"/>
              <a:t> of time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automakers</a:t>
            </a:r>
            <a:r>
              <a:rPr lang="fr-FR" dirty="0"/>
              <a:t> to </a:t>
            </a:r>
            <a:r>
              <a:rPr lang="fr-FR" dirty="0" err="1"/>
              <a:t>redesign</a:t>
            </a:r>
            <a:r>
              <a:rPr lang="fr-FR" dirty="0"/>
              <a:t> an </a:t>
            </a:r>
            <a:r>
              <a:rPr lang="fr-FR" dirty="0" err="1"/>
              <a:t>entertainment</a:t>
            </a:r>
            <a:r>
              <a:rPr lang="fr-FR" dirty="0"/>
              <a:t> console.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82" y="3972393"/>
            <a:ext cx="4323232" cy="2616369"/>
          </a:xfrm>
          <a:prstGeom prst="rect">
            <a:avLst/>
          </a:prstGeom>
        </p:spPr>
      </p:pic>
      <p:pic>
        <p:nvPicPr>
          <p:cNvPr id="7" name="Imag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82" y="1115966"/>
            <a:ext cx="4323232" cy="26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8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TESLA: LEADING BANNER-CARRIER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0708" y="1325563"/>
            <a:ext cx="62992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CEO </a:t>
            </a:r>
            <a:r>
              <a:rPr lang="fr-FR" dirty="0" err="1"/>
              <a:t>Elon</a:t>
            </a:r>
            <a:r>
              <a:rPr lang="fr-FR" dirty="0"/>
              <a:t> </a:t>
            </a:r>
            <a:r>
              <a:rPr lang="fr-FR" dirty="0" err="1"/>
              <a:t>Musk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 </a:t>
            </a:r>
            <a:r>
              <a:rPr lang="fr-FR" dirty="0" err="1" smtClean="0"/>
              <a:t>believing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“</a:t>
            </a:r>
            <a:r>
              <a:rPr lang="fr-FR" dirty="0" err="1"/>
              <a:t>two</a:t>
            </a:r>
            <a:r>
              <a:rPr lang="fr-FR" dirty="0"/>
              <a:t> to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away</a:t>
            </a:r>
            <a:r>
              <a:rPr lang="fr-FR" dirty="0"/>
              <a:t>,”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“one to five </a:t>
            </a:r>
            <a:r>
              <a:rPr lang="fr-FR" dirty="0" err="1"/>
              <a:t>years</a:t>
            </a:r>
            <a:r>
              <a:rPr lang="fr-FR" dirty="0"/>
              <a:t>” </a:t>
            </a:r>
            <a:r>
              <a:rPr lang="fr-FR" dirty="0" err="1"/>
              <a:t>needed</a:t>
            </a:r>
            <a:r>
              <a:rPr lang="fr-FR" dirty="0"/>
              <a:t> for </a:t>
            </a:r>
            <a:r>
              <a:rPr lang="fr-FR" dirty="0" err="1"/>
              <a:t>regulatory</a:t>
            </a:r>
            <a:r>
              <a:rPr lang="fr-FR" dirty="0"/>
              <a:t> </a:t>
            </a:r>
            <a:r>
              <a:rPr lang="fr-FR" dirty="0" err="1"/>
              <a:t>approvals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Tesla </a:t>
            </a:r>
            <a:r>
              <a:rPr lang="fr-FR" dirty="0" err="1"/>
              <a:t>pushed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“</a:t>
            </a:r>
            <a:r>
              <a:rPr lang="fr-FR" dirty="0" err="1"/>
              <a:t>Autopilot</a:t>
            </a:r>
            <a:r>
              <a:rPr lang="fr-FR" dirty="0"/>
              <a:t>” software update to </a:t>
            </a:r>
            <a:r>
              <a:rPr lang="fr-FR" dirty="0" err="1"/>
              <a:t>properly</a:t>
            </a:r>
            <a:r>
              <a:rPr lang="fr-FR" dirty="0"/>
              <a:t> </a:t>
            </a:r>
            <a:r>
              <a:rPr lang="fr-FR" dirty="0" err="1"/>
              <a:t>equipped</a:t>
            </a:r>
            <a:r>
              <a:rPr lang="fr-FR" dirty="0"/>
              <a:t> Model S </a:t>
            </a:r>
            <a:r>
              <a:rPr lang="fr-FR" dirty="0" err="1" smtClean="0"/>
              <a:t>vehicles</a:t>
            </a:r>
            <a:r>
              <a:rPr lang="fr-FR" dirty="0" smtClean="0"/>
              <a:t> in </a:t>
            </a:r>
            <a:r>
              <a:rPr lang="fr-FR" dirty="0" err="1" smtClean="0"/>
              <a:t>October</a:t>
            </a:r>
            <a:r>
              <a:rPr lang="fr-FR" dirty="0" smtClean="0"/>
              <a:t> 2016.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 </a:t>
            </a:r>
            <a:r>
              <a:rPr lang="fr-FR" dirty="0" err="1"/>
              <a:t>Telsa</a:t>
            </a:r>
            <a:r>
              <a:rPr lang="fr-FR" dirty="0"/>
              <a:t> promises to </a:t>
            </a:r>
            <a:r>
              <a:rPr lang="fr-FR" dirty="0" err="1"/>
              <a:t>bring</a:t>
            </a:r>
            <a:r>
              <a:rPr lang="fr-FR" dirty="0"/>
              <a:t> semi-</a:t>
            </a:r>
            <a:r>
              <a:rPr lang="fr-FR" dirty="0" err="1"/>
              <a:t>autonomous</a:t>
            </a:r>
            <a:r>
              <a:rPr lang="fr-FR" dirty="0"/>
              <a:t> and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to the mass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much-hyped</a:t>
            </a:r>
            <a:r>
              <a:rPr lang="fr-FR" dirty="0"/>
              <a:t> Model 3, </a:t>
            </a:r>
            <a:r>
              <a:rPr lang="fr-FR" dirty="0" err="1"/>
              <a:t>which</a:t>
            </a:r>
            <a:r>
              <a:rPr lang="fr-FR" dirty="0"/>
              <a:t> has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attracted</a:t>
            </a:r>
            <a:r>
              <a:rPr lang="fr-FR" dirty="0"/>
              <a:t> over 350,000 </a:t>
            </a:r>
            <a:r>
              <a:rPr lang="fr-FR" dirty="0" err="1"/>
              <a:t>pre-orders</a:t>
            </a:r>
            <a:r>
              <a:rPr lang="fr-FR" dirty="0"/>
              <a:t>. 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08" y="4025900"/>
            <a:ext cx="4238758" cy="2629196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08" y="1173163"/>
            <a:ext cx="4238758" cy="26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651496" y="1976107"/>
            <a:ext cx="6465562" cy="332141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6600" dirty="0" smtClean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ON FLIPBOARD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</a:p>
          <a:p>
            <a:r>
              <a:rPr lang="fr-FR" sz="2400" dirty="0">
                <a:latin typeface="Calibri" charset="0"/>
                <a:ea typeface="Calibri" charset="0"/>
                <a:cs typeface="Calibri" charset="0"/>
                <a:hlinkClick r:id=""/>
              </a:rPr>
              <a:t>http://flip.it/D5YJSd</a:t>
            </a:r>
            <a:endParaRPr lang="fr-FR" sz="2400" dirty="0" smtClean="0">
              <a:latin typeface="Calibri" charset="0"/>
              <a:ea typeface="Calibri" charset="0"/>
              <a:cs typeface="Calibri" charset="0"/>
              <a:hlinkClick r:id="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47" y="1427883"/>
            <a:ext cx="3456038" cy="44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NVIDIA (DRIVE PX2) : KEY SUPPLIER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662" y="1346982"/>
            <a:ext cx="5412698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At CES in </a:t>
            </a:r>
            <a:r>
              <a:rPr lang="fr-FR" dirty="0" err="1"/>
              <a:t>January</a:t>
            </a:r>
            <a:r>
              <a:rPr lang="fr-FR" dirty="0"/>
              <a:t> 2016, GPU and </a:t>
            </a:r>
            <a:r>
              <a:rPr lang="fr-FR" dirty="0" err="1"/>
              <a:t>semiconductor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Nvidia</a:t>
            </a:r>
            <a:r>
              <a:rPr lang="fr-FR" dirty="0"/>
              <a:t> </a:t>
            </a:r>
            <a:r>
              <a:rPr lang="fr-FR" dirty="0" err="1"/>
              <a:t>surprised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by </a:t>
            </a:r>
            <a:r>
              <a:rPr lang="fr-FR" dirty="0" err="1"/>
              <a:t>unveiling</a:t>
            </a:r>
            <a:r>
              <a:rPr lang="fr-FR" dirty="0"/>
              <a:t> </a:t>
            </a:r>
            <a:r>
              <a:rPr lang="fr-FR" dirty="0" smtClean="0"/>
              <a:t>the </a:t>
            </a:r>
            <a:r>
              <a:rPr lang="fr-FR" dirty="0" err="1" smtClean="0"/>
              <a:t>Nvidia</a:t>
            </a:r>
            <a:r>
              <a:rPr lang="fr-FR" dirty="0" smtClean="0"/>
              <a:t> Drive PX2, </a:t>
            </a:r>
            <a:r>
              <a:rPr lang="fr-FR" dirty="0"/>
              <a:t>a </a:t>
            </a:r>
            <a:r>
              <a:rPr lang="fr-FR" dirty="0" err="1"/>
              <a:t>powerful</a:t>
            </a:r>
            <a:r>
              <a:rPr lang="fr-FR" dirty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err="1"/>
              <a:t>platform</a:t>
            </a:r>
            <a:r>
              <a:rPr lang="fr-FR" dirty="0"/>
              <a:t> for </a:t>
            </a:r>
            <a:r>
              <a:rPr lang="fr-FR" dirty="0" err="1"/>
              <a:t>autonomous</a:t>
            </a:r>
            <a:r>
              <a:rPr lang="fr-FR" dirty="0"/>
              <a:t> cars.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Packing </a:t>
            </a:r>
            <a:r>
              <a:rPr lang="fr-FR" dirty="0"/>
              <a:t>8 </a:t>
            </a:r>
            <a:r>
              <a:rPr lang="fr-FR" dirty="0" err="1"/>
              <a:t>teraflops</a:t>
            </a:r>
            <a:r>
              <a:rPr lang="fr-FR" dirty="0"/>
              <a:t> of </a:t>
            </a:r>
            <a:r>
              <a:rPr lang="fr-FR" dirty="0" err="1"/>
              <a:t>processing</a:t>
            </a:r>
            <a:r>
              <a:rPr lang="fr-FR" dirty="0"/>
              <a:t> power, the </a:t>
            </a:r>
            <a:r>
              <a:rPr lang="fr-FR" dirty="0" err="1"/>
              <a:t>platform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robust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to support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</a:t>
            </a:r>
            <a:r>
              <a:rPr lang="fr-FR" dirty="0" err="1"/>
              <a:t>sensor</a:t>
            </a:r>
            <a:r>
              <a:rPr lang="fr-FR" dirty="0"/>
              <a:t> fusion, and </a:t>
            </a:r>
            <a:r>
              <a:rPr lang="fr-FR" dirty="0" err="1"/>
              <a:t>surround</a:t>
            </a:r>
            <a:r>
              <a:rPr lang="fr-FR" dirty="0"/>
              <a:t> vision — all key </a:t>
            </a:r>
            <a:r>
              <a:rPr lang="fr-FR" dirty="0" err="1"/>
              <a:t>elements</a:t>
            </a:r>
            <a:r>
              <a:rPr lang="fr-FR" dirty="0"/>
              <a:t> of a </a:t>
            </a:r>
            <a:r>
              <a:rPr lang="fr-FR" dirty="0" err="1"/>
              <a:t>potential</a:t>
            </a:r>
            <a:r>
              <a:rPr lang="fr-FR" dirty="0"/>
              <a:t> self-</a:t>
            </a:r>
            <a:r>
              <a:rPr lang="fr-FR" dirty="0" err="1"/>
              <a:t>driving</a:t>
            </a:r>
            <a:r>
              <a:rPr lang="fr-FR" dirty="0"/>
              <a:t> car.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22" y="1325563"/>
            <a:ext cx="5486148" cy="34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8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QUALCOMM: FUTURE BIG PLAYER?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8614" y="1325563"/>
            <a:ext cx="6162206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November</a:t>
            </a:r>
            <a:r>
              <a:rPr lang="fr-FR" dirty="0" smtClean="0"/>
              <a:t> 2016, </a:t>
            </a:r>
            <a:r>
              <a:rPr lang="fr-FR" dirty="0" err="1" smtClean="0"/>
              <a:t>Qualcomm</a:t>
            </a:r>
            <a:r>
              <a:rPr lang="fr-FR" dirty="0" smtClean="0"/>
              <a:t> made a </a:t>
            </a:r>
            <a:r>
              <a:rPr lang="fr-FR" dirty="0"/>
              <a:t>$39 billion </a:t>
            </a:r>
            <a:r>
              <a:rPr lang="fr-FR" dirty="0" err="1" smtClean="0"/>
              <a:t>bid</a:t>
            </a:r>
            <a:r>
              <a:rPr lang="fr-FR" dirty="0" smtClean="0"/>
              <a:t> to </a:t>
            </a:r>
            <a:r>
              <a:rPr lang="fr-FR" dirty="0" err="1" smtClean="0"/>
              <a:t>buy</a:t>
            </a:r>
            <a:r>
              <a:rPr lang="fr-FR" dirty="0" smtClean="0"/>
              <a:t> NXP </a:t>
            </a:r>
            <a:r>
              <a:rPr lang="fr-FR" dirty="0" err="1" smtClean="0"/>
              <a:t>Semiconductors</a:t>
            </a:r>
            <a:r>
              <a:rPr lang="fr-FR" dirty="0"/>
              <a:t> </a:t>
            </a:r>
            <a:r>
              <a:rPr lang="fr-FR" dirty="0" smtClean="0"/>
              <a:t>N.V.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NXP manufactures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chips and </a:t>
            </a:r>
            <a:r>
              <a:rPr lang="fr-FR" dirty="0" err="1"/>
              <a:t>sensors</a:t>
            </a:r>
            <a:r>
              <a:rPr lang="fr-FR" dirty="0"/>
              <a:t> and </a:t>
            </a:r>
            <a:r>
              <a:rPr lang="fr-FR" dirty="0" err="1"/>
              <a:t>sells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</a:t>
            </a:r>
            <a:r>
              <a:rPr lang="fr-FR" dirty="0" err="1"/>
              <a:t>automotive</a:t>
            </a:r>
            <a:r>
              <a:rPr lang="fr-FR" dirty="0"/>
              <a:t> </a:t>
            </a:r>
            <a:r>
              <a:rPr lang="fr-FR" dirty="0" err="1"/>
              <a:t>companies</a:t>
            </a:r>
            <a:r>
              <a:rPr lang="fr-FR" dirty="0"/>
              <a:t> and </a:t>
            </a:r>
            <a:r>
              <a:rPr lang="fr-FR" dirty="0" err="1"/>
              <a:t>automotive</a:t>
            </a:r>
            <a:r>
              <a:rPr lang="fr-FR" dirty="0"/>
              <a:t> </a:t>
            </a:r>
            <a:r>
              <a:rPr lang="fr-FR" dirty="0" err="1"/>
              <a:t>suppliers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for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tracking</a:t>
            </a:r>
            <a:r>
              <a:rPr lang="fr-FR" dirty="0"/>
              <a:t> to </a:t>
            </a:r>
            <a:r>
              <a:rPr lang="fr-FR" dirty="0" err="1"/>
              <a:t>advanced</a:t>
            </a:r>
            <a:r>
              <a:rPr lang="fr-FR" dirty="0"/>
              <a:t> driver assistance </a:t>
            </a:r>
            <a:r>
              <a:rPr lang="fr-FR" dirty="0" err="1"/>
              <a:t>systems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Qualcomm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have </a:t>
            </a:r>
            <a:r>
              <a:rPr lang="fr-FR" dirty="0"/>
              <a:t>a dominant position in the </a:t>
            </a:r>
            <a:r>
              <a:rPr lang="fr-FR" dirty="0" err="1"/>
              <a:t>automotive</a:t>
            </a:r>
            <a:r>
              <a:rPr lang="fr-FR" dirty="0"/>
              <a:t> </a:t>
            </a:r>
            <a:r>
              <a:rPr lang="fr-FR" dirty="0" err="1"/>
              <a:t>semiconductor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and gain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serious</a:t>
            </a:r>
            <a:r>
              <a:rPr lang="fr-FR" dirty="0"/>
              <a:t> self-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61" y="5532678"/>
            <a:ext cx="5299833" cy="10808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61" y="4270356"/>
            <a:ext cx="5299833" cy="1067283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56" y="1229804"/>
            <a:ext cx="4409241" cy="28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MOBILEYE (ADAS) : KEY SUPPLIER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951" y="1184223"/>
            <a:ext cx="6790543" cy="5913620"/>
          </a:xfrm>
        </p:spPr>
        <p:txBody>
          <a:bodyPr>
            <a:normAutofit fontScale="77500" lnSpcReduction="20000"/>
          </a:bodyPr>
          <a:lstStyle/>
          <a:p>
            <a:pPr fontAlgn="base">
              <a:buFont typeface="Wingdings" charset="2"/>
              <a:buChar char="§"/>
            </a:pPr>
            <a:r>
              <a:rPr lang="fr-FR" dirty="0" err="1" smtClean="0"/>
              <a:t>Mobileye</a:t>
            </a:r>
            <a:r>
              <a:rPr lang="fr-FR" dirty="0" smtClean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Israeli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develops</a:t>
            </a:r>
            <a:r>
              <a:rPr lang="fr-FR" dirty="0"/>
              <a:t> vision-</a:t>
            </a:r>
            <a:r>
              <a:rPr lang="fr-FR" dirty="0" err="1"/>
              <a:t>based</a:t>
            </a:r>
            <a:r>
              <a:rPr lang="fr-FR" dirty="0"/>
              <a:t> </a:t>
            </a:r>
            <a:r>
              <a:rPr lang="fr-FR" dirty="0" err="1" smtClean="0"/>
              <a:t>advanced</a:t>
            </a:r>
            <a:r>
              <a:rPr lang="fr-FR" dirty="0" smtClean="0"/>
              <a:t> driver assistance </a:t>
            </a:r>
            <a:r>
              <a:rPr lang="fr-FR" dirty="0" err="1" smtClean="0"/>
              <a:t>systems</a:t>
            </a:r>
            <a:r>
              <a:rPr lang="fr-FR" dirty="0" smtClean="0"/>
              <a:t> (ADAS) </a:t>
            </a:r>
            <a:r>
              <a:rPr lang="fr-FR" dirty="0" err="1" smtClean="0"/>
              <a:t>providing</a:t>
            </a:r>
            <a:r>
              <a:rPr lang="fr-FR" dirty="0" smtClean="0"/>
              <a:t> </a:t>
            </a:r>
            <a:r>
              <a:rPr lang="fr-FR" dirty="0"/>
              <a:t>warnings for collision </a:t>
            </a:r>
            <a:r>
              <a:rPr lang="fr-FR" dirty="0" err="1"/>
              <a:t>prevention</a:t>
            </a:r>
            <a:r>
              <a:rPr lang="fr-FR" dirty="0"/>
              <a:t> and </a:t>
            </a:r>
            <a:r>
              <a:rPr lang="fr-FR" dirty="0" smtClean="0"/>
              <a:t>mitigation. </a:t>
            </a:r>
          </a:p>
          <a:p>
            <a:pPr fontAlgn="base">
              <a:buFont typeface="Wingdings" charset="2"/>
              <a:buChar char="§"/>
            </a:pPr>
            <a:endParaRPr lang="fr-FR" dirty="0" smtClean="0"/>
          </a:p>
          <a:p>
            <a:pPr fontAlgn="base">
              <a:buFont typeface="Wingdings" charset="2"/>
              <a:buChar char="§"/>
            </a:pPr>
            <a:r>
              <a:rPr lang="fr-FR" dirty="0" smtClean="0"/>
              <a:t>Tesla</a:t>
            </a:r>
            <a:r>
              <a:rPr lang="fr-FR" dirty="0"/>
              <a:t>, the </a:t>
            </a:r>
            <a:r>
              <a:rPr lang="fr-FR" dirty="0" err="1"/>
              <a:t>Mobileye</a:t>
            </a:r>
            <a:r>
              <a:rPr lang="fr-FR" dirty="0"/>
              <a:t> system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power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 smtClean="0"/>
              <a:t>Autopilot</a:t>
            </a:r>
            <a:r>
              <a:rPr lang="fr-FR" dirty="0" smtClean="0"/>
              <a:t>. </a:t>
            </a:r>
            <a:r>
              <a:rPr lang="fr-FR" dirty="0" err="1" smtClean="0"/>
              <a:t>Mobileye</a:t>
            </a:r>
            <a:r>
              <a:rPr lang="fr-FR" dirty="0"/>
              <a:t> 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/>
              <a:t>no longer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computer chips and </a:t>
            </a:r>
            <a:r>
              <a:rPr lang="fr-FR" dirty="0" err="1"/>
              <a:t>algorithms</a:t>
            </a:r>
            <a:r>
              <a:rPr lang="fr-FR" dirty="0"/>
              <a:t> to Tesla </a:t>
            </a:r>
            <a:r>
              <a:rPr lang="fr-FR" dirty="0" err="1"/>
              <a:t>after</a:t>
            </a:r>
            <a:r>
              <a:rPr lang="fr-FR" dirty="0"/>
              <a:t> a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contract</a:t>
            </a:r>
            <a:r>
              <a:rPr lang="fr-FR" dirty="0"/>
              <a:t> ends due to </a:t>
            </a:r>
            <a:r>
              <a:rPr lang="fr-FR" dirty="0" err="1"/>
              <a:t>disagreements</a:t>
            </a:r>
            <a:r>
              <a:rPr lang="fr-FR" dirty="0"/>
              <a:t> about how the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deployed</a:t>
            </a:r>
            <a:r>
              <a:rPr lang="fr-FR" dirty="0"/>
              <a:t>. </a:t>
            </a:r>
            <a:endParaRPr lang="fr-FR" dirty="0" smtClean="0"/>
          </a:p>
          <a:p>
            <a:pPr fontAlgn="base">
              <a:buFont typeface="Wingdings" charset="2"/>
              <a:buChar char="§"/>
            </a:pPr>
            <a:endParaRPr lang="fr-FR" dirty="0" smtClean="0"/>
          </a:p>
          <a:p>
            <a:pPr fontAlgn="base">
              <a:buFont typeface="Wingdings" charset="2"/>
              <a:buChar char="§"/>
            </a:pPr>
            <a:r>
              <a:rPr lang="fr-FR" dirty="0" err="1"/>
              <a:t>A</a:t>
            </a:r>
            <a:r>
              <a:rPr lang="fr-FR" dirty="0" err="1" smtClean="0"/>
              <a:t>greements</a:t>
            </a:r>
            <a:r>
              <a:rPr lang="fr-FR" dirty="0" smtClean="0"/>
              <a:t> to </a:t>
            </a:r>
            <a:r>
              <a:rPr lang="fr-FR" dirty="0" err="1" smtClean="0"/>
              <a:t>supply</a:t>
            </a:r>
            <a:r>
              <a:rPr lang="fr-FR" dirty="0" smtClean="0"/>
              <a:t> camera-</a:t>
            </a:r>
            <a:r>
              <a:rPr lang="fr-FR" dirty="0" err="1" smtClean="0"/>
              <a:t>based</a:t>
            </a:r>
            <a:r>
              <a:rPr lang="fr-FR" dirty="0" smtClean="0"/>
              <a:t> driver-assistance </a:t>
            </a:r>
            <a:r>
              <a:rPr lang="fr-FR" dirty="0" err="1" smtClean="0"/>
              <a:t>systems</a:t>
            </a:r>
            <a:r>
              <a:rPr lang="fr-FR" dirty="0" smtClean="0"/>
              <a:t> to more </a:t>
            </a:r>
            <a:r>
              <a:rPr lang="fr-FR" dirty="0" err="1" smtClean="0"/>
              <a:t>than</a:t>
            </a:r>
            <a:r>
              <a:rPr lang="fr-FR" dirty="0" smtClean="0"/>
              <a:t> a </a:t>
            </a:r>
            <a:r>
              <a:rPr lang="fr-FR" dirty="0" err="1" smtClean="0"/>
              <a:t>dozen</a:t>
            </a:r>
            <a:r>
              <a:rPr lang="fr-FR" dirty="0" smtClean="0"/>
              <a:t> auto </a:t>
            </a:r>
            <a:r>
              <a:rPr lang="fr-FR" dirty="0" err="1" smtClean="0"/>
              <a:t>makers</a:t>
            </a:r>
            <a:r>
              <a:rPr lang="fr-FR" dirty="0" smtClean="0"/>
              <a:t>, but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relationship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Tesla </a:t>
            </a:r>
            <a:r>
              <a:rPr lang="fr-FR" dirty="0" err="1" smtClean="0"/>
              <a:t>helped</a:t>
            </a:r>
            <a:r>
              <a:rPr lang="fr-FR" dirty="0" smtClean="0"/>
              <a:t> </a:t>
            </a:r>
            <a:r>
              <a:rPr lang="fr-FR" dirty="0" err="1" smtClean="0"/>
              <a:t>bring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to the attention of auto </a:t>
            </a:r>
            <a:r>
              <a:rPr lang="fr-FR" dirty="0" err="1" smtClean="0"/>
              <a:t>analysts</a:t>
            </a:r>
            <a:r>
              <a:rPr lang="fr-FR" dirty="0" smtClean="0"/>
              <a:t> and Wall Street. </a:t>
            </a:r>
          </a:p>
          <a:p>
            <a:pPr fontAlgn="base">
              <a:buFont typeface="Wingdings" charset="2"/>
              <a:buChar char="§"/>
            </a:pPr>
            <a:endParaRPr lang="fr-FR" dirty="0" smtClean="0"/>
          </a:p>
          <a:p>
            <a:pPr fontAlgn="base">
              <a:buFont typeface="Wingdings" charset="2"/>
              <a:buChar char="§"/>
            </a:pPr>
            <a:r>
              <a:rPr lang="fr-FR" dirty="0"/>
              <a:t>The supplier </a:t>
            </a:r>
            <a:r>
              <a:rPr lang="fr-FR" dirty="0" err="1" smtClean="0"/>
              <a:t>announced</a:t>
            </a:r>
            <a:r>
              <a:rPr lang="fr-FR" dirty="0" smtClean="0"/>
              <a:t> a </a:t>
            </a:r>
            <a:r>
              <a:rPr lang="fr-FR" dirty="0" err="1" smtClean="0"/>
              <a:t>partnership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/>
              <a:t>BMW </a:t>
            </a:r>
            <a:r>
              <a:rPr lang="fr-FR" dirty="0" smtClean="0"/>
              <a:t>and Intel</a:t>
            </a:r>
            <a:r>
              <a:rPr lang="fr-FR" dirty="0"/>
              <a:t> </a:t>
            </a:r>
            <a:r>
              <a:rPr lang="fr-FR" dirty="0" smtClean="0"/>
              <a:t>Corp</a:t>
            </a:r>
            <a:r>
              <a:rPr lang="fr-FR" dirty="0"/>
              <a:t>. to design a system for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 by 2021</a:t>
            </a:r>
            <a:r>
              <a:rPr lang="fr-FR" dirty="0" smtClean="0"/>
              <a:t>.</a:t>
            </a:r>
            <a:r>
              <a:rPr lang="fr-FR" sz="2400" dirty="0"/>
              <a:t/>
            </a:r>
            <a:br>
              <a:rPr lang="fr-FR" sz="2400" dirty="0"/>
            </a:br>
            <a:endParaRPr lang="fr-FR" sz="2400" dirty="0"/>
          </a:p>
          <a:p>
            <a:pPr fontAlgn="base"/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18" y="1004340"/>
            <a:ext cx="4458201" cy="2787338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12" y="3940747"/>
            <a:ext cx="4527215" cy="27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5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DELPHI AUTOMOTIVE (V2E) : KEY SUPPLIER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662" y="1325563"/>
            <a:ext cx="6207177" cy="4865375"/>
          </a:xfrm>
        </p:spPr>
        <p:txBody>
          <a:bodyPr>
            <a:normAutofit fontScale="850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Vehicle</a:t>
            </a:r>
            <a:r>
              <a:rPr lang="fr-FR" dirty="0" smtClean="0"/>
              <a:t> to </a:t>
            </a:r>
            <a:r>
              <a:rPr lang="fr-FR" dirty="0" err="1" smtClean="0"/>
              <a:t>Everything</a:t>
            </a:r>
            <a:r>
              <a:rPr lang="fr-FR" dirty="0" smtClean="0"/>
              <a:t>: Delphi</a:t>
            </a:r>
            <a:r>
              <a:rPr lang="fr-FR" dirty="0"/>
              <a:t>, a large </a:t>
            </a:r>
            <a:r>
              <a:rPr lang="fr-FR" dirty="0" err="1"/>
              <a:t>automotive</a:t>
            </a:r>
            <a:r>
              <a:rPr lang="fr-FR" dirty="0"/>
              <a:t> parts supplier </a:t>
            </a:r>
            <a:r>
              <a:rPr lang="fr-FR" dirty="0" err="1"/>
              <a:t>headquartered</a:t>
            </a:r>
            <a:r>
              <a:rPr lang="fr-FR" dirty="0"/>
              <a:t> in the UK, has </a:t>
            </a:r>
            <a:r>
              <a:rPr lang="fr-FR" dirty="0" err="1"/>
              <a:t>created</a:t>
            </a:r>
            <a:r>
              <a:rPr lang="fr-FR" dirty="0"/>
              <a:t> a network of software and </a:t>
            </a:r>
            <a:r>
              <a:rPr lang="fr-FR" dirty="0" err="1"/>
              <a:t>sensors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outfitted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car </a:t>
            </a:r>
            <a:r>
              <a:rPr lang="fr-FR" dirty="0" err="1"/>
              <a:t>models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autonomous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April 2016, </a:t>
            </a:r>
            <a:r>
              <a:rPr lang="fr-FR" dirty="0"/>
              <a:t>an Audi SQ5 </a:t>
            </a:r>
            <a:r>
              <a:rPr lang="fr-FR" dirty="0" err="1"/>
              <a:t>outfitted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Delphi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drove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3,000 miles </a:t>
            </a:r>
            <a:r>
              <a:rPr lang="fr-FR" dirty="0" err="1"/>
              <a:t>across</a:t>
            </a:r>
            <a:r>
              <a:rPr lang="fr-FR" dirty="0"/>
              <a:t> the US, </a:t>
            </a:r>
            <a:r>
              <a:rPr lang="fr-FR" dirty="0" err="1"/>
              <a:t>doing</a:t>
            </a:r>
            <a:r>
              <a:rPr lang="fr-FR" dirty="0"/>
              <a:t> 99% of the </a:t>
            </a:r>
            <a:r>
              <a:rPr lang="fr-FR" dirty="0" err="1"/>
              <a:t>driving</a:t>
            </a:r>
            <a:r>
              <a:rPr lang="fr-FR" dirty="0"/>
              <a:t> by </a:t>
            </a:r>
            <a:r>
              <a:rPr lang="fr-FR" dirty="0" err="1"/>
              <a:t>itself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Delphi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recently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 by the </a:t>
            </a:r>
            <a:r>
              <a:rPr lang="fr-FR" dirty="0" err="1"/>
              <a:t>Singapore’s</a:t>
            </a:r>
            <a:r>
              <a:rPr lang="fr-FR" dirty="0"/>
              <a:t> Land </a:t>
            </a:r>
            <a:r>
              <a:rPr lang="fr-FR" dirty="0" err="1"/>
              <a:t>Transity</a:t>
            </a:r>
            <a:r>
              <a:rPr lang="fr-FR" dirty="0"/>
              <a:t> </a:t>
            </a:r>
            <a:r>
              <a:rPr lang="fr-FR" dirty="0" err="1"/>
              <a:t>Authority</a:t>
            </a:r>
            <a:r>
              <a:rPr lang="fr-FR" dirty="0"/>
              <a:t> to </a:t>
            </a:r>
            <a:r>
              <a:rPr lang="fr-FR" dirty="0" err="1"/>
              <a:t>begin</a:t>
            </a:r>
            <a:r>
              <a:rPr lang="fr-FR" dirty="0"/>
              <a:t> an </a:t>
            </a:r>
            <a:r>
              <a:rPr lang="fr-FR" dirty="0" err="1"/>
              <a:t>automated</a:t>
            </a:r>
            <a:r>
              <a:rPr lang="fr-FR" dirty="0"/>
              <a:t> </a:t>
            </a:r>
            <a:r>
              <a:rPr lang="fr-FR" dirty="0" err="1"/>
              <a:t>mobility</a:t>
            </a:r>
            <a:r>
              <a:rPr lang="fr-FR" dirty="0"/>
              <a:t> pilot program in the city-state.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367" y="3835634"/>
            <a:ext cx="4655856" cy="2903910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367" y="1071357"/>
            <a:ext cx="4655856" cy="26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5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AMERICAN MANUFACTURERS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4932" y="1325564"/>
            <a:ext cx="6580681" cy="533007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Ford: </a:t>
            </a:r>
            <a:r>
              <a:rPr lang="fr-FR" dirty="0"/>
              <a:t>F</a:t>
            </a:r>
            <a:r>
              <a:rPr lang="fr-FR" dirty="0" smtClean="0"/>
              <a:t>ormation </a:t>
            </a:r>
            <a:r>
              <a:rPr lang="fr-FR" dirty="0"/>
              <a:t>of </a:t>
            </a:r>
            <a:r>
              <a:rPr lang="fr-FR" dirty="0" smtClean="0"/>
              <a:t>Ford Smart </a:t>
            </a:r>
            <a:r>
              <a:rPr lang="fr-FR" dirty="0" err="1" smtClean="0"/>
              <a:t>Mobility</a:t>
            </a:r>
            <a:r>
              <a:rPr lang="fr-FR" dirty="0" smtClean="0"/>
              <a:t> LLC </a:t>
            </a:r>
            <a:r>
              <a:rPr lang="fr-FR" dirty="0"/>
              <a:t> in March 2016, a new </a:t>
            </a:r>
            <a:r>
              <a:rPr lang="fr-FR" dirty="0" err="1"/>
              <a:t>subsidiary</a:t>
            </a:r>
            <a:r>
              <a:rPr lang="fr-FR" dirty="0"/>
              <a:t> </a:t>
            </a:r>
            <a:r>
              <a:rPr lang="fr-FR" dirty="0" err="1"/>
              <a:t>focused</a:t>
            </a:r>
            <a:r>
              <a:rPr lang="fr-FR" dirty="0"/>
              <a:t> on </a:t>
            </a:r>
            <a:r>
              <a:rPr lang="fr-FR" dirty="0" err="1"/>
              <a:t>connectivity</a:t>
            </a:r>
            <a:r>
              <a:rPr lang="fr-FR" dirty="0"/>
              <a:t>,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, and </a:t>
            </a:r>
            <a:r>
              <a:rPr lang="fr-FR" dirty="0" err="1"/>
              <a:t>mobility</a:t>
            </a:r>
            <a:r>
              <a:rPr lang="fr-FR" dirty="0"/>
              <a:t> (</a:t>
            </a:r>
            <a:r>
              <a:rPr lang="fr-FR" dirty="0" err="1"/>
              <a:t>e.g</a:t>
            </a:r>
            <a:r>
              <a:rPr lang="fr-FR" dirty="0"/>
              <a:t>. car- and ride-sharing services). As part of </a:t>
            </a:r>
            <a:r>
              <a:rPr lang="fr-FR" dirty="0" err="1"/>
              <a:t>its</a:t>
            </a:r>
            <a:r>
              <a:rPr lang="fr-FR" dirty="0"/>
              <a:t> 10-year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</a:t>
            </a:r>
            <a:r>
              <a:rPr lang="fr-FR" dirty="0"/>
              <a:t> </a:t>
            </a:r>
            <a:r>
              <a:rPr lang="fr-FR" dirty="0" smtClean="0"/>
              <a:t>plan. </a:t>
            </a:r>
            <a:r>
              <a:rPr lang="fr-FR" dirty="0" err="1" smtClean="0"/>
              <a:t>November</a:t>
            </a:r>
            <a:r>
              <a:rPr lang="fr-FR" dirty="0" smtClean="0"/>
              <a:t> 2016, </a:t>
            </a:r>
            <a:r>
              <a:rPr lang="fr-FR" dirty="0"/>
              <a:t>BlackBerry </a:t>
            </a:r>
            <a:r>
              <a:rPr lang="fr-FR" dirty="0" err="1"/>
              <a:t>announced</a:t>
            </a:r>
            <a:r>
              <a:rPr lang="fr-FR" dirty="0"/>
              <a:t> a </a:t>
            </a:r>
            <a:r>
              <a:rPr lang="fr-FR" dirty="0" err="1"/>
              <a:t>partnership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Ford to </a:t>
            </a:r>
            <a:r>
              <a:rPr lang="fr-FR" dirty="0" err="1"/>
              <a:t>develop</a:t>
            </a:r>
            <a:r>
              <a:rPr lang="fr-FR" dirty="0"/>
              <a:t> software for automobiles. 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GM: </a:t>
            </a:r>
            <a:r>
              <a:rPr lang="fr-FR" dirty="0"/>
              <a:t> In </a:t>
            </a:r>
            <a:r>
              <a:rPr lang="fr-FR" dirty="0" err="1" smtClean="0"/>
              <a:t>January</a:t>
            </a:r>
            <a:r>
              <a:rPr lang="fr-FR" dirty="0" smtClean="0"/>
              <a:t> 2016, </a:t>
            </a:r>
            <a:r>
              <a:rPr lang="fr-FR" dirty="0"/>
              <a:t>the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 smtClean="0"/>
              <a:t>invested</a:t>
            </a:r>
            <a:r>
              <a:rPr lang="fr-FR" dirty="0" smtClean="0"/>
              <a:t> $500M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Lyft</a:t>
            </a:r>
            <a:r>
              <a:rPr lang="fr-FR" dirty="0" smtClean="0"/>
              <a:t> (Uber </a:t>
            </a:r>
            <a:r>
              <a:rPr lang="fr-FR" dirty="0" err="1" smtClean="0"/>
              <a:t>competitor</a:t>
            </a:r>
            <a:r>
              <a:rPr lang="fr-FR" dirty="0" smtClean="0"/>
              <a:t>). March 2016, </a:t>
            </a:r>
            <a:r>
              <a:rPr lang="fr-FR" dirty="0" err="1" smtClean="0"/>
              <a:t>saw</a:t>
            </a:r>
            <a:r>
              <a:rPr lang="fr-FR" dirty="0" smtClean="0"/>
              <a:t> </a:t>
            </a:r>
            <a:r>
              <a:rPr lang="fr-FR" dirty="0" err="1" smtClean="0"/>
              <a:t>GM’s</a:t>
            </a:r>
            <a:r>
              <a:rPr lang="fr-FR" dirty="0" smtClean="0"/>
              <a:t> acquisition</a:t>
            </a:r>
            <a:r>
              <a:rPr lang="fr-FR" dirty="0"/>
              <a:t> </a:t>
            </a:r>
            <a:r>
              <a:rPr lang="fr-FR" dirty="0" smtClean="0"/>
              <a:t>of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tech</a:t>
            </a:r>
            <a:r>
              <a:rPr lang="fr-FR" dirty="0"/>
              <a:t> startup Cruise Automation. GM </a:t>
            </a:r>
            <a:r>
              <a:rPr lang="fr-FR" dirty="0" smtClean="0"/>
              <a:t>has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detailed</a:t>
            </a:r>
            <a:r>
              <a:rPr lang="fr-FR" dirty="0"/>
              <a:t> plans to </a:t>
            </a:r>
            <a:r>
              <a:rPr lang="fr-FR" dirty="0" err="1"/>
              <a:t>hire</a:t>
            </a:r>
            <a:r>
              <a:rPr lang="fr-FR" dirty="0"/>
              <a:t> </a:t>
            </a:r>
            <a:r>
              <a:rPr lang="fr-FR" dirty="0" smtClean="0"/>
              <a:t>700 </a:t>
            </a:r>
            <a:r>
              <a:rPr lang="fr-FR" dirty="0" err="1" smtClean="0"/>
              <a:t>engineers</a:t>
            </a:r>
            <a:r>
              <a:rPr lang="fr-FR" dirty="0" smtClean="0"/>
              <a:t> </a:t>
            </a:r>
            <a:r>
              <a:rPr lang="fr-FR" dirty="0" err="1" smtClean="0"/>
              <a:t>focused</a:t>
            </a:r>
            <a:r>
              <a:rPr lang="fr-FR" dirty="0" smtClean="0"/>
              <a:t> on </a:t>
            </a:r>
            <a:r>
              <a:rPr lang="fr-FR" dirty="0" err="1" smtClean="0"/>
              <a:t>autonomous</a:t>
            </a:r>
            <a:r>
              <a:rPr lang="fr-FR" dirty="0" smtClean="0"/>
              <a:t> R&amp;D.</a:t>
            </a:r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58" y="1124262"/>
            <a:ext cx="4244313" cy="2740366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58" y="3990451"/>
            <a:ext cx="4372682" cy="26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AMERICAN </a:t>
            </a:r>
            <a:r>
              <a:rPr lang="fr-FR" dirty="0" smtClean="0"/>
              <a:t>SELF—DRIVING </a:t>
            </a:r>
            <a:r>
              <a:rPr lang="fr-FR" dirty="0" smtClean="0"/>
              <a:t>COMITTEE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1104998"/>
            <a:ext cx="5102184" cy="1639676"/>
          </a:xfrm>
        </p:spPr>
      </p:pic>
      <p:sp>
        <p:nvSpPr>
          <p:cNvPr id="5" name="ZoneTexte 4"/>
          <p:cNvSpPr txBox="1"/>
          <p:nvPr/>
        </p:nvSpPr>
        <p:spPr>
          <a:xfrm>
            <a:off x="293915" y="1325563"/>
            <a:ext cx="61558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/>
              <a:t>This </a:t>
            </a:r>
            <a:r>
              <a:rPr lang="fr-FR" sz="2400" dirty="0" err="1" smtClean="0"/>
              <a:t>committee</a:t>
            </a:r>
            <a:r>
              <a:rPr lang="fr-FR" sz="2400" dirty="0" smtClean="0"/>
              <a:t> </a:t>
            </a:r>
            <a:r>
              <a:rPr lang="fr-FR" sz="2400" dirty="0" err="1" smtClean="0"/>
              <a:t>aims</a:t>
            </a:r>
            <a:r>
              <a:rPr lang="fr-FR" sz="2400" dirty="0" smtClean="0"/>
              <a:t> </a:t>
            </a:r>
            <a:r>
              <a:rPr lang="fr-FR" sz="2400" dirty="0"/>
              <a:t>to </a:t>
            </a:r>
            <a:r>
              <a:rPr lang="fr-FR" sz="2400" dirty="0" err="1"/>
              <a:t>address</a:t>
            </a:r>
            <a:r>
              <a:rPr lang="fr-FR" sz="2400" dirty="0"/>
              <a:t> issues </a:t>
            </a:r>
            <a:r>
              <a:rPr lang="fr-FR" sz="2400" dirty="0" err="1"/>
              <a:t>related</a:t>
            </a:r>
            <a:r>
              <a:rPr lang="fr-FR" sz="2400" dirty="0"/>
              <a:t> to </a:t>
            </a:r>
            <a:r>
              <a:rPr lang="fr-FR" sz="2400" dirty="0" err="1"/>
              <a:t>both</a:t>
            </a:r>
            <a:r>
              <a:rPr lang="fr-FR" sz="2400" dirty="0"/>
              <a:t> </a:t>
            </a:r>
            <a:r>
              <a:rPr lang="fr-FR" sz="2400" dirty="0" err="1"/>
              <a:t>developing</a:t>
            </a:r>
            <a:r>
              <a:rPr lang="fr-FR" sz="2400" dirty="0"/>
              <a:t> and </a:t>
            </a:r>
            <a:r>
              <a:rPr lang="fr-FR" sz="2400" dirty="0" err="1"/>
              <a:t>deploying</a:t>
            </a:r>
            <a:r>
              <a:rPr lang="fr-FR" sz="2400" dirty="0"/>
              <a:t> </a:t>
            </a:r>
            <a:r>
              <a:rPr lang="fr-FR" sz="2400" dirty="0" err="1"/>
              <a:t>automated</a:t>
            </a:r>
            <a:r>
              <a:rPr lang="fr-FR" sz="2400" dirty="0"/>
              <a:t> </a:t>
            </a:r>
            <a:r>
              <a:rPr lang="fr-FR" sz="2400" dirty="0" err="1"/>
              <a:t>vehicles</a:t>
            </a:r>
            <a:r>
              <a:rPr lang="fr-FR" sz="2400" dirty="0"/>
              <a:t>, as </a:t>
            </a:r>
            <a:r>
              <a:rPr lang="fr-FR" sz="2400" dirty="0" err="1"/>
              <a:t>well</a:t>
            </a:r>
            <a:r>
              <a:rPr lang="fr-FR" sz="2400" dirty="0"/>
              <a:t> as </a:t>
            </a:r>
            <a:r>
              <a:rPr lang="fr-FR" sz="2400" dirty="0" err="1"/>
              <a:t>other</a:t>
            </a:r>
            <a:r>
              <a:rPr lang="fr-FR" sz="2400" dirty="0"/>
              <a:t> issues ‘</a:t>
            </a:r>
            <a:r>
              <a:rPr lang="fr-FR" sz="2400" dirty="0" err="1"/>
              <a:t>facing</a:t>
            </a:r>
            <a:r>
              <a:rPr lang="fr-FR" sz="2400" dirty="0"/>
              <a:t> transportation </a:t>
            </a:r>
            <a:r>
              <a:rPr lang="fr-FR" sz="2400" dirty="0" err="1"/>
              <a:t>today</a:t>
            </a:r>
            <a:r>
              <a:rPr lang="fr-FR" sz="2400" dirty="0"/>
              <a:t>.’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/>
              <a:t>More </a:t>
            </a:r>
            <a:r>
              <a:rPr lang="fr-FR" sz="2400" dirty="0" err="1"/>
              <a:t>than</a:t>
            </a:r>
            <a:r>
              <a:rPr lang="fr-FR" sz="2400" dirty="0"/>
              <a:t> </a:t>
            </a:r>
            <a:r>
              <a:rPr lang="fr-FR" sz="2400" dirty="0" err="1"/>
              <a:t>two</a:t>
            </a:r>
            <a:r>
              <a:rPr lang="fr-FR" sz="2400" dirty="0"/>
              <a:t> </a:t>
            </a:r>
            <a:r>
              <a:rPr lang="fr-FR" sz="2400" dirty="0" err="1"/>
              <a:t>dozen</a:t>
            </a:r>
            <a:r>
              <a:rPr lang="fr-FR" sz="2400" dirty="0"/>
              <a:t> </a:t>
            </a:r>
            <a:r>
              <a:rPr lang="fr-FR" sz="2400" dirty="0" err="1"/>
              <a:t>committee</a:t>
            </a:r>
            <a:r>
              <a:rPr lang="fr-FR" sz="2400" dirty="0"/>
              <a:t> </a:t>
            </a:r>
            <a:r>
              <a:rPr lang="fr-FR" sz="2400" dirty="0" err="1"/>
              <a:t>members</a:t>
            </a:r>
            <a:r>
              <a:rPr lang="fr-FR" sz="2400" dirty="0"/>
              <a:t> have </a:t>
            </a:r>
            <a:r>
              <a:rPr lang="fr-FR" sz="2400" dirty="0" err="1"/>
              <a:t>already</a:t>
            </a:r>
            <a:r>
              <a:rPr lang="fr-FR" sz="2400" dirty="0"/>
              <a:t> been </a:t>
            </a:r>
            <a:r>
              <a:rPr lang="fr-FR" sz="2400" dirty="0" err="1"/>
              <a:t>named</a:t>
            </a:r>
            <a:r>
              <a:rPr lang="fr-FR" sz="2400" dirty="0"/>
              <a:t>, </a:t>
            </a:r>
            <a:r>
              <a:rPr lang="fr-FR" sz="2400" dirty="0" err="1"/>
              <a:t>including</a:t>
            </a:r>
            <a:r>
              <a:rPr lang="fr-FR" sz="2400" dirty="0"/>
              <a:t> </a:t>
            </a:r>
            <a:r>
              <a:rPr lang="fr-FR" sz="2400" dirty="0" err="1"/>
              <a:t>co</a:t>
            </a:r>
            <a:r>
              <a:rPr lang="fr-FR" sz="2400" dirty="0"/>
              <a:t>-Chair Mary Barra of General Motors and </a:t>
            </a:r>
            <a:r>
              <a:rPr lang="fr-FR" sz="2400" dirty="0" err="1"/>
              <a:t>co</a:t>
            </a:r>
            <a:r>
              <a:rPr lang="fr-FR" sz="2400" dirty="0"/>
              <a:t>-Chair </a:t>
            </a:r>
            <a:r>
              <a:rPr lang="fr-FR" sz="2400" dirty="0" err="1"/>
              <a:t>Eric</a:t>
            </a:r>
            <a:r>
              <a:rPr lang="fr-FR" sz="2400" dirty="0"/>
              <a:t> </a:t>
            </a:r>
            <a:r>
              <a:rPr lang="fr-FR" sz="2400" dirty="0" err="1"/>
              <a:t>Garcetti</a:t>
            </a:r>
            <a:r>
              <a:rPr lang="fr-FR" sz="2400" dirty="0"/>
              <a:t>, the </a:t>
            </a:r>
            <a:r>
              <a:rPr lang="fr-FR" sz="2400" dirty="0" err="1"/>
              <a:t>mayor</a:t>
            </a:r>
            <a:r>
              <a:rPr lang="fr-FR" sz="2400" dirty="0"/>
              <a:t> of Los Angeles. The </a:t>
            </a:r>
            <a:r>
              <a:rPr lang="fr-FR" sz="2400" dirty="0" err="1"/>
              <a:t>advisory</a:t>
            </a:r>
            <a:r>
              <a:rPr lang="fr-FR" sz="2400" dirty="0"/>
              <a:t> </a:t>
            </a:r>
            <a:r>
              <a:rPr lang="fr-FR" sz="2400" dirty="0" err="1"/>
              <a:t>committee’s</a:t>
            </a:r>
            <a:r>
              <a:rPr lang="fr-FR" sz="2400" dirty="0"/>
              <a:t> Vice Chair position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held</a:t>
            </a:r>
            <a:r>
              <a:rPr lang="fr-FR" sz="2400" dirty="0"/>
              <a:t> by Stanford </a:t>
            </a:r>
            <a:r>
              <a:rPr lang="fr-FR" sz="2400" dirty="0" err="1"/>
              <a:t>University</a:t>
            </a:r>
            <a:r>
              <a:rPr lang="fr-FR" sz="2400" dirty="0"/>
              <a:t> engineering </a:t>
            </a:r>
            <a:r>
              <a:rPr lang="fr-FR" sz="2400" dirty="0" err="1"/>
              <a:t>professor</a:t>
            </a:r>
            <a:r>
              <a:rPr lang="fr-FR" sz="2400" dirty="0"/>
              <a:t> Dr. J. Chris </a:t>
            </a:r>
            <a:r>
              <a:rPr lang="fr-FR" sz="2400" dirty="0" err="1"/>
              <a:t>Gerdes</a:t>
            </a:r>
            <a:r>
              <a:rPr lang="fr-FR" sz="2400" dirty="0" smtClean="0"/>
              <a:t>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592413" y="2924288"/>
            <a:ext cx="52534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/>
              <a:t>T</a:t>
            </a:r>
            <a:r>
              <a:rPr lang="fr-FR" sz="2400" dirty="0" smtClean="0"/>
              <a:t>he </a:t>
            </a:r>
            <a:r>
              <a:rPr lang="fr-FR" sz="2400" dirty="0" err="1"/>
              <a:t>advisory</a:t>
            </a:r>
            <a:r>
              <a:rPr lang="fr-FR" sz="2400" dirty="0"/>
              <a:t> </a:t>
            </a:r>
            <a:r>
              <a:rPr lang="fr-FR" sz="2400" dirty="0" err="1"/>
              <a:t>committee’s</a:t>
            </a:r>
            <a:r>
              <a:rPr lang="fr-FR" sz="2400" dirty="0"/>
              <a:t> </a:t>
            </a:r>
            <a:r>
              <a:rPr lang="fr-FR" sz="2400" dirty="0" err="1"/>
              <a:t>board</a:t>
            </a:r>
            <a:r>
              <a:rPr lang="fr-FR" sz="2400" dirty="0"/>
              <a:t> </a:t>
            </a:r>
            <a:r>
              <a:rPr lang="fr-FR" sz="2400" dirty="0" err="1"/>
              <a:t>members</a:t>
            </a:r>
            <a:r>
              <a:rPr lang="fr-FR" sz="2400" dirty="0"/>
              <a:t> </a:t>
            </a:r>
            <a:r>
              <a:rPr lang="fr-FR" sz="2400" dirty="0" err="1"/>
              <a:t>include</a:t>
            </a:r>
            <a:r>
              <a:rPr lang="fr-FR" sz="2400" dirty="0"/>
              <a:t> </a:t>
            </a:r>
            <a:r>
              <a:rPr lang="fr-FR" sz="2400" dirty="0" err="1"/>
              <a:t>individuals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Zipcar</a:t>
            </a:r>
            <a:r>
              <a:rPr lang="fr-FR" sz="2400" dirty="0"/>
              <a:t>, </a:t>
            </a:r>
            <a:r>
              <a:rPr lang="fr-FR" sz="2400" dirty="0" err="1"/>
              <a:t>FedEx</a:t>
            </a:r>
            <a:r>
              <a:rPr lang="fr-FR" sz="2400" dirty="0"/>
              <a:t>, </a:t>
            </a:r>
            <a:r>
              <a:rPr lang="fr-FR" sz="2400" dirty="0" err="1"/>
              <a:t>Hyperloop</a:t>
            </a:r>
            <a:r>
              <a:rPr lang="fr-FR" sz="2400" dirty="0"/>
              <a:t> One, Delphi Automotive, the National </a:t>
            </a:r>
            <a:r>
              <a:rPr lang="fr-FR" sz="2400" dirty="0" err="1"/>
              <a:t>Safety</a:t>
            </a:r>
            <a:r>
              <a:rPr lang="fr-FR" sz="2400" dirty="0"/>
              <a:t> Council, Apple, the American </a:t>
            </a:r>
            <a:r>
              <a:rPr lang="fr-FR" sz="2400" dirty="0" err="1"/>
              <a:t>Trucking</a:t>
            </a:r>
            <a:r>
              <a:rPr lang="fr-FR" sz="2400" dirty="0"/>
              <a:t> Association, State </a:t>
            </a:r>
            <a:r>
              <a:rPr lang="fr-FR" sz="2400" dirty="0" err="1"/>
              <a:t>Farm</a:t>
            </a:r>
            <a:r>
              <a:rPr lang="fr-FR" sz="2400" dirty="0"/>
              <a:t> </a:t>
            </a:r>
            <a:r>
              <a:rPr lang="fr-FR" sz="2400" dirty="0" err="1"/>
              <a:t>Insurance</a:t>
            </a:r>
            <a:r>
              <a:rPr lang="fr-FR" sz="2400" dirty="0"/>
              <a:t>, </a:t>
            </a:r>
            <a:r>
              <a:rPr lang="fr-FR" sz="2400" dirty="0" err="1"/>
              <a:t>Lyft</a:t>
            </a:r>
            <a:r>
              <a:rPr lang="fr-FR" sz="2400" dirty="0"/>
              <a:t>, the Transportation </a:t>
            </a:r>
            <a:r>
              <a:rPr lang="fr-FR" sz="2400" dirty="0" err="1"/>
              <a:t>Trades</a:t>
            </a:r>
            <a:r>
              <a:rPr lang="fr-FR" sz="2400" dirty="0"/>
              <a:t> </a:t>
            </a:r>
            <a:r>
              <a:rPr lang="fr-FR" sz="2400" dirty="0" err="1"/>
              <a:t>Department</a:t>
            </a:r>
            <a:r>
              <a:rPr lang="fr-FR" sz="2400" dirty="0"/>
              <a:t>, the </a:t>
            </a:r>
            <a:r>
              <a:rPr lang="fr-FR" sz="2400" dirty="0" err="1"/>
              <a:t>University</a:t>
            </a:r>
            <a:r>
              <a:rPr lang="fr-FR" sz="2400" dirty="0"/>
              <a:t> of </a:t>
            </a:r>
            <a:r>
              <a:rPr lang="fr-FR" sz="2400" dirty="0" err="1"/>
              <a:t>California</a:t>
            </a:r>
            <a:r>
              <a:rPr lang="fr-FR" sz="2400" dirty="0"/>
              <a:t> at Berkeley, Uber, Duke </a:t>
            </a:r>
            <a:r>
              <a:rPr lang="fr-FR" sz="2400" dirty="0" err="1"/>
              <a:t>University</a:t>
            </a:r>
            <a:r>
              <a:rPr lang="fr-FR" sz="2400" dirty="0"/>
              <a:t>, and more</a:t>
            </a:r>
          </a:p>
        </p:txBody>
      </p:sp>
    </p:spTree>
    <p:extLst>
      <p:ext uri="{BB962C8B-B14F-4D97-AF65-F5344CB8AC3E}">
        <p14:creationId xmlns:p14="http://schemas.microsoft.com/office/powerpoint/2010/main" val="1177565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MICHIGAN’s</a:t>
            </a:r>
            <a:r>
              <a:rPr lang="fr-FR" dirty="0" smtClean="0"/>
              <a:t> SELF-DRIVING CAR LAWS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8613" y="1480852"/>
            <a:ext cx="6222167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December</a:t>
            </a:r>
            <a:r>
              <a:rPr lang="fr-FR" dirty="0" smtClean="0"/>
              <a:t> 2016. New </a:t>
            </a:r>
            <a:r>
              <a:rPr lang="fr-FR" dirty="0" err="1" smtClean="0"/>
              <a:t>Michigan’s</a:t>
            </a:r>
            <a:r>
              <a:rPr lang="fr-FR" dirty="0" smtClean="0"/>
              <a:t> </a:t>
            </a:r>
            <a:r>
              <a:rPr lang="fr-FR" dirty="0" err="1"/>
              <a:t>regulations</a:t>
            </a:r>
            <a:r>
              <a:rPr lang="fr-FR" dirty="0"/>
              <a:t> for the </a:t>
            </a:r>
            <a:r>
              <a:rPr lang="fr-FR" dirty="0" err="1"/>
              <a:t>testing</a:t>
            </a:r>
            <a:r>
              <a:rPr lang="fr-FR" dirty="0"/>
              <a:t>, use, and </a:t>
            </a:r>
            <a:r>
              <a:rPr lang="fr-FR" dirty="0" err="1"/>
              <a:t>eventual</a:t>
            </a:r>
            <a:r>
              <a:rPr lang="fr-FR" dirty="0"/>
              <a:t> sale of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and are </a:t>
            </a:r>
            <a:r>
              <a:rPr lang="fr-FR" dirty="0" err="1"/>
              <a:t>meant</a:t>
            </a:r>
            <a:r>
              <a:rPr lang="fr-FR" dirty="0"/>
              <a:t> to more </a:t>
            </a:r>
            <a:r>
              <a:rPr lang="fr-FR" dirty="0" err="1"/>
              <a:t>clearly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how self-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legally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on public </a:t>
            </a:r>
            <a:r>
              <a:rPr lang="fr-FR" dirty="0" err="1"/>
              <a:t>roadways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The new </a:t>
            </a:r>
            <a:r>
              <a:rPr lang="fr-FR" dirty="0" err="1"/>
              <a:t>laws</a:t>
            </a:r>
            <a:r>
              <a:rPr lang="fr-FR" dirty="0"/>
              <a:t> </a:t>
            </a:r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testing</a:t>
            </a:r>
            <a:r>
              <a:rPr lang="fr-FR" dirty="0"/>
              <a:t> of </a:t>
            </a:r>
            <a:r>
              <a:rPr lang="fr-FR" dirty="0" err="1"/>
              <a:t>vehicles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steering</a:t>
            </a:r>
            <a:r>
              <a:rPr lang="fr-FR" dirty="0"/>
              <a:t> </a:t>
            </a:r>
            <a:r>
              <a:rPr lang="fr-FR" dirty="0" err="1"/>
              <a:t>wheels</a:t>
            </a:r>
            <a:r>
              <a:rPr lang="fr-FR" dirty="0"/>
              <a:t>, </a:t>
            </a:r>
            <a:r>
              <a:rPr lang="fr-FR" dirty="0" err="1"/>
              <a:t>pedals</a:t>
            </a:r>
            <a:r>
              <a:rPr lang="fr-FR" dirty="0"/>
              <a:t>, or </a:t>
            </a:r>
            <a:r>
              <a:rPr lang="fr-FR" dirty="0" err="1"/>
              <a:t>needed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control—an important </a:t>
            </a:r>
            <a:r>
              <a:rPr lang="fr-FR" dirty="0" err="1"/>
              <a:t>allowance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aims</a:t>
            </a:r>
            <a:r>
              <a:rPr lang="fr-FR" dirty="0"/>
              <a:t> to </a:t>
            </a:r>
            <a:r>
              <a:rPr lang="fr-FR" dirty="0" err="1"/>
              <a:t>propel</a:t>
            </a:r>
            <a:r>
              <a:rPr lang="fr-FR" dirty="0"/>
              <a:t> Michigan </a:t>
            </a:r>
            <a:r>
              <a:rPr lang="fr-FR" dirty="0" err="1"/>
              <a:t>ahead</a:t>
            </a:r>
            <a:r>
              <a:rPr lang="fr-FR" dirty="0"/>
              <a:t> of </a:t>
            </a:r>
            <a:r>
              <a:rPr lang="fr-FR" dirty="0" err="1"/>
              <a:t>California</a:t>
            </a:r>
            <a:r>
              <a:rPr lang="fr-FR" dirty="0"/>
              <a:t>, a </a:t>
            </a:r>
            <a:r>
              <a:rPr lang="fr-FR" dirty="0" err="1"/>
              <a:t>hotbed</a:t>
            </a:r>
            <a:r>
              <a:rPr lang="fr-FR" dirty="0"/>
              <a:t> of </a:t>
            </a:r>
            <a:r>
              <a:rPr lang="fr-FR" dirty="0" err="1"/>
              <a:t>driverless</a:t>
            </a:r>
            <a:r>
              <a:rPr lang="fr-FR" dirty="0"/>
              <a:t> car </a:t>
            </a:r>
            <a:r>
              <a:rPr lang="fr-FR" dirty="0" err="1"/>
              <a:t>development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67" y="1480852"/>
            <a:ext cx="4853274" cy="1507228"/>
          </a:xfrm>
          <a:prstGeom prst="rect">
            <a:avLst/>
          </a:prstGeo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67" y="3143369"/>
            <a:ext cx="4877511" cy="30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4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GERMAN MANUFACTURERS 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003" y="1310872"/>
            <a:ext cx="6117235" cy="553243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Audi has </a:t>
            </a:r>
            <a:r>
              <a:rPr lang="fr-FR" dirty="0" err="1"/>
              <a:t>revealed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</a:t>
            </a:r>
            <a:r>
              <a:rPr lang="fr-FR" dirty="0"/>
              <a:t> prototypes </a:t>
            </a:r>
            <a:r>
              <a:rPr lang="fr-FR" dirty="0" err="1"/>
              <a:t>derived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A7- and RS7 </a:t>
            </a:r>
            <a:r>
              <a:rPr lang="fr-FR" dirty="0" err="1" smtClean="0"/>
              <a:t>models</a:t>
            </a:r>
            <a:r>
              <a:rPr lang="fr-FR" dirty="0" smtClean="0"/>
              <a:t>. </a:t>
            </a:r>
            <a:r>
              <a:rPr lang="fr-FR" dirty="0"/>
              <a:t>Audi </a:t>
            </a:r>
            <a:r>
              <a:rPr lang="fr-FR" dirty="0" err="1"/>
              <a:t>aims</a:t>
            </a:r>
            <a:r>
              <a:rPr lang="fr-FR" dirty="0"/>
              <a:t> to </a:t>
            </a:r>
            <a:r>
              <a:rPr lang="fr-FR" dirty="0" err="1"/>
              <a:t>commercialize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“Audi </a:t>
            </a:r>
            <a:r>
              <a:rPr lang="fr-FR" dirty="0" err="1"/>
              <a:t>Piloted</a:t>
            </a:r>
            <a:r>
              <a:rPr lang="fr-FR" dirty="0"/>
              <a:t> </a:t>
            </a:r>
            <a:r>
              <a:rPr lang="fr-FR" dirty="0" err="1"/>
              <a:t>Driving</a:t>
            </a:r>
            <a:r>
              <a:rPr lang="fr-FR" dirty="0"/>
              <a:t>” in </a:t>
            </a:r>
            <a:r>
              <a:rPr lang="fr-FR" dirty="0" err="1"/>
              <a:t>their</a:t>
            </a:r>
            <a:r>
              <a:rPr lang="fr-FR" dirty="0"/>
              <a:t> </a:t>
            </a:r>
            <a:r>
              <a:rPr lang="fr-FR" dirty="0" err="1" smtClean="0"/>
              <a:t>next</a:t>
            </a:r>
            <a:r>
              <a:rPr lang="fr-FR" dirty="0" smtClean="0"/>
              <a:t> A8. </a:t>
            </a:r>
            <a:r>
              <a:rPr lang="fr-FR" dirty="0"/>
              <a:t>Audi </a:t>
            </a:r>
            <a:r>
              <a:rPr lang="fr-FR" dirty="0" err="1"/>
              <a:t>is</a:t>
            </a:r>
            <a:r>
              <a:rPr lang="fr-FR" dirty="0"/>
              <a:t> part of </a:t>
            </a:r>
            <a:r>
              <a:rPr lang="fr-FR" dirty="0" smtClean="0"/>
              <a:t>the </a:t>
            </a:r>
            <a:r>
              <a:rPr lang="fr-FR" dirty="0" err="1" smtClean="0"/>
              <a:t>German</a:t>
            </a:r>
            <a:r>
              <a:rPr lang="fr-FR" dirty="0" smtClean="0"/>
              <a:t> consortium</a:t>
            </a:r>
            <a:r>
              <a:rPr lang="fr-FR" dirty="0"/>
              <a:t> — </a:t>
            </a:r>
            <a:r>
              <a:rPr lang="fr-FR" dirty="0" err="1"/>
              <a:t>including</a:t>
            </a:r>
            <a:r>
              <a:rPr lang="fr-FR" dirty="0"/>
              <a:t> Daimler and BMW —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bought</a:t>
            </a:r>
            <a:r>
              <a:rPr lang="fr-FR" dirty="0"/>
              <a:t> </a:t>
            </a:r>
            <a:r>
              <a:rPr lang="fr-FR" dirty="0" err="1"/>
              <a:t>Nokia’s</a:t>
            </a:r>
            <a:r>
              <a:rPr lang="fr-FR" dirty="0"/>
              <a:t> HERE </a:t>
            </a:r>
            <a:r>
              <a:rPr lang="fr-FR" dirty="0" err="1"/>
              <a:t>precision</a:t>
            </a:r>
            <a:r>
              <a:rPr lang="fr-FR" dirty="0"/>
              <a:t> </a:t>
            </a:r>
            <a:r>
              <a:rPr lang="fr-FR" dirty="0" err="1"/>
              <a:t>mapping</a:t>
            </a:r>
            <a:r>
              <a:rPr lang="fr-FR" dirty="0"/>
              <a:t> </a:t>
            </a:r>
            <a:r>
              <a:rPr lang="fr-FR" dirty="0" err="1"/>
              <a:t>assets</a:t>
            </a:r>
            <a:r>
              <a:rPr lang="fr-FR" dirty="0"/>
              <a:t> for $3.1B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BMW </a:t>
            </a:r>
            <a:r>
              <a:rPr lang="fr-FR" dirty="0" err="1" smtClean="0"/>
              <a:t>announced</a:t>
            </a:r>
            <a:r>
              <a:rPr lang="fr-FR" dirty="0" smtClean="0"/>
              <a:t> an alliance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/>
              <a:t>chipmaker</a:t>
            </a:r>
            <a:r>
              <a:rPr lang="fr-FR" dirty="0"/>
              <a:t> Intel and supplier </a:t>
            </a:r>
            <a:r>
              <a:rPr lang="fr-FR" dirty="0" err="1"/>
              <a:t>Mobileye</a:t>
            </a:r>
            <a:r>
              <a:rPr lang="fr-FR" dirty="0"/>
              <a:t>. The coalition plans to </a:t>
            </a:r>
            <a:r>
              <a:rPr lang="fr-FR" dirty="0" err="1"/>
              <a:t>create</a:t>
            </a:r>
            <a:r>
              <a:rPr lang="fr-FR" dirty="0"/>
              <a:t> an open standards-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platform</a:t>
            </a:r>
            <a:r>
              <a:rPr lang="fr-FR" dirty="0"/>
              <a:t> for </a:t>
            </a:r>
            <a:r>
              <a:rPr lang="fr-FR" dirty="0" err="1"/>
              <a:t>bringing</a:t>
            </a:r>
            <a:r>
              <a:rPr lang="fr-FR" dirty="0"/>
              <a:t> self-</a:t>
            </a:r>
            <a:r>
              <a:rPr lang="fr-FR" dirty="0" err="1"/>
              <a:t>driving</a:t>
            </a:r>
            <a:r>
              <a:rPr lang="fr-FR" dirty="0"/>
              <a:t> cars to </a:t>
            </a:r>
            <a:r>
              <a:rPr lang="fr-FR" dirty="0" err="1"/>
              <a:t>market</a:t>
            </a:r>
            <a:r>
              <a:rPr lang="fr-FR" dirty="0"/>
              <a:t>, </a:t>
            </a:r>
            <a:r>
              <a:rPr lang="fr-FR" dirty="0" err="1"/>
              <a:t>aiming</a:t>
            </a:r>
            <a:r>
              <a:rPr lang="fr-FR" dirty="0"/>
              <a:t> to put </a:t>
            </a:r>
            <a:r>
              <a:rPr lang="fr-FR" dirty="0" err="1"/>
              <a:t>vehicles</a:t>
            </a:r>
            <a:r>
              <a:rPr lang="fr-FR" dirty="0"/>
              <a:t> on the road by 2021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662781"/>
            <a:ext cx="4575267" cy="2832308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70" y="3744682"/>
            <a:ext cx="4575267" cy="29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8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GERMAN MANUFACTURERS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575" y="1325562"/>
            <a:ext cx="5892382" cy="5030267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Mercedes </a:t>
            </a:r>
            <a:r>
              <a:rPr lang="fr-FR" dirty="0" err="1"/>
              <a:t>unveiled</a:t>
            </a:r>
            <a:r>
              <a:rPr lang="fr-FR" dirty="0"/>
              <a:t> in </a:t>
            </a:r>
            <a:r>
              <a:rPr lang="fr-FR" dirty="0" err="1"/>
              <a:t>January</a:t>
            </a:r>
            <a:r>
              <a:rPr lang="fr-FR" dirty="0"/>
              <a:t> 2016 </a:t>
            </a:r>
            <a:r>
              <a:rPr lang="fr-FR" dirty="0" err="1"/>
              <a:t>their</a:t>
            </a:r>
            <a:r>
              <a:rPr lang="fr-FR" dirty="0"/>
              <a:t> concept </a:t>
            </a:r>
            <a:r>
              <a:rPr lang="fr-FR" dirty="0" smtClean="0"/>
              <a:t>F 015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the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said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ready</a:t>
            </a:r>
            <a:r>
              <a:rPr lang="fr-FR" dirty="0"/>
              <a:t> in 15 </a:t>
            </a:r>
            <a:r>
              <a:rPr lang="fr-FR" dirty="0" err="1"/>
              <a:t>years</a:t>
            </a:r>
            <a:r>
              <a:rPr lang="fr-FR" dirty="0"/>
              <a:t>. 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Bosch, one of the </a:t>
            </a:r>
            <a:r>
              <a:rPr lang="fr-FR" dirty="0" err="1"/>
              <a:t>world’s</a:t>
            </a:r>
            <a:r>
              <a:rPr lang="fr-FR" dirty="0"/>
              <a:t> </a:t>
            </a:r>
            <a:r>
              <a:rPr lang="fr-FR" dirty="0" err="1"/>
              <a:t>largest</a:t>
            </a:r>
            <a:r>
              <a:rPr lang="fr-FR" dirty="0"/>
              <a:t> </a:t>
            </a:r>
            <a:r>
              <a:rPr lang="fr-FR" dirty="0" err="1"/>
              <a:t>automotive</a:t>
            </a:r>
            <a:r>
              <a:rPr lang="fr-FR" dirty="0"/>
              <a:t> </a:t>
            </a:r>
            <a:r>
              <a:rPr lang="fr-FR" dirty="0" err="1"/>
              <a:t>suppliers</a:t>
            </a:r>
            <a:r>
              <a:rPr lang="fr-FR" dirty="0"/>
              <a:t>, has </a:t>
            </a:r>
            <a:r>
              <a:rPr lang="fr-FR" dirty="0" err="1"/>
              <a:t>responded</a:t>
            </a:r>
            <a:r>
              <a:rPr lang="fr-FR" dirty="0"/>
              <a:t> to an </a:t>
            </a:r>
            <a:r>
              <a:rPr lang="fr-FR" dirty="0" err="1"/>
              <a:t>increase</a:t>
            </a:r>
            <a:r>
              <a:rPr lang="fr-FR" dirty="0"/>
              <a:t> in </a:t>
            </a:r>
            <a:r>
              <a:rPr lang="fr-FR" dirty="0" err="1"/>
              <a:t>demand</a:t>
            </a:r>
            <a:r>
              <a:rPr lang="fr-FR" dirty="0"/>
              <a:t> by </a:t>
            </a:r>
            <a:r>
              <a:rPr lang="fr-FR" dirty="0" err="1"/>
              <a:t>dedicating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2,000 </a:t>
            </a:r>
            <a:r>
              <a:rPr lang="fr-FR" dirty="0" err="1"/>
              <a:t>engineers</a:t>
            </a:r>
            <a:r>
              <a:rPr lang="fr-FR" dirty="0"/>
              <a:t> to driver-assistance </a:t>
            </a:r>
            <a:r>
              <a:rPr lang="fr-FR" dirty="0" err="1"/>
              <a:t>systems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Bosch </a:t>
            </a:r>
            <a:r>
              <a:rPr lang="fr-FR" dirty="0" err="1" smtClean="0"/>
              <a:t>counts</a:t>
            </a:r>
            <a:r>
              <a:rPr lang="fr-FR" dirty="0" smtClean="0"/>
              <a:t> </a:t>
            </a:r>
            <a:r>
              <a:rPr lang="fr-FR" dirty="0"/>
              <a:t>Google, Tesla, and Porsche as </a:t>
            </a:r>
            <a:r>
              <a:rPr lang="fr-FR" dirty="0" smtClean="0"/>
              <a:t>clients. 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86" y="936346"/>
            <a:ext cx="4871387" cy="2904349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86" y="3840695"/>
            <a:ext cx="4871387" cy="28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FRENCH MANUFACTURERS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3604" y="1376963"/>
            <a:ext cx="6057276" cy="516517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Renault/ Nissan : Chairman </a:t>
            </a:r>
            <a:r>
              <a:rPr lang="fr-FR" dirty="0"/>
              <a:t>and CEO of Nissan and Renault Carlos </a:t>
            </a:r>
            <a:r>
              <a:rPr lang="fr-FR" dirty="0" err="1"/>
              <a:t>Ghosn</a:t>
            </a:r>
            <a:r>
              <a:rPr lang="fr-FR" dirty="0"/>
              <a:t> </a:t>
            </a:r>
            <a:r>
              <a:rPr lang="fr-FR" dirty="0" err="1" smtClean="0"/>
              <a:t>promised</a:t>
            </a:r>
            <a:r>
              <a:rPr lang="fr-FR" dirty="0"/>
              <a:t> </a:t>
            </a:r>
            <a:r>
              <a:rPr lang="fr-FR" dirty="0" err="1"/>
              <a:t>that</a:t>
            </a:r>
            <a:r>
              <a:rPr lang="fr-FR" dirty="0"/>
              <a:t> the group </a:t>
            </a:r>
            <a:r>
              <a:rPr lang="fr-FR" dirty="0" err="1"/>
              <a:t>would</a:t>
            </a:r>
            <a:r>
              <a:rPr lang="fr-FR" dirty="0"/>
              <a:t> have 10 </a:t>
            </a:r>
            <a:r>
              <a:rPr lang="fr-FR" dirty="0" err="1"/>
              <a:t>vehicles</a:t>
            </a:r>
            <a:r>
              <a:rPr lang="fr-FR" dirty="0"/>
              <a:t> on sale by 2020 </a:t>
            </a:r>
            <a:r>
              <a:rPr lang="fr-FR" dirty="0" err="1"/>
              <a:t>with</a:t>
            </a:r>
            <a:r>
              <a:rPr lang="fr-FR" dirty="0"/>
              <a:t> “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functionality</a:t>
            </a:r>
            <a:r>
              <a:rPr lang="fr-FR" dirty="0"/>
              <a:t>.” 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Nissan </a:t>
            </a:r>
            <a:r>
              <a:rPr lang="fr-FR" dirty="0"/>
              <a:t>and Toyota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 smtClean="0"/>
              <a:t>announced</a:t>
            </a:r>
            <a:r>
              <a:rPr lang="fr-FR" dirty="0" smtClean="0"/>
              <a:t> a joint effort</a:t>
            </a:r>
            <a:r>
              <a:rPr lang="fr-FR" dirty="0"/>
              <a:t> to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standardized</a:t>
            </a:r>
            <a:r>
              <a:rPr lang="fr-FR" dirty="0"/>
              <a:t> “intelligent” </a:t>
            </a:r>
            <a:r>
              <a:rPr lang="fr-FR" dirty="0" err="1" smtClean="0"/>
              <a:t>maps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Groupe PSA : April 2016, PSA </a:t>
            </a:r>
            <a:r>
              <a:rPr lang="fr-FR" dirty="0"/>
              <a:t>Groupe </a:t>
            </a:r>
            <a:r>
              <a:rPr lang="fr-FR" dirty="0" err="1" smtClean="0"/>
              <a:t>announced</a:t>
            </a:r>
            <a:r>
              <a:rPr lang="fr-FR" dirty="0"/>
              <a:t> 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Citroën cars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 “</a:t>
            </a:r>
            <a:r>
              <a:rPr lang="fr-FR" dirty="0" err="1"/>
              <a:t>eyes</a:t>
            </a:r>
            <a:r>
              <a:rPr lang="fr-FR" dirty="0"/>
              <a:t> off” </a:t>
            </a:r>
            <a:r>
              <a:rPr lang="fr-FR" dirty="0" err="1"/>
              <a:t>from</a:t>
            </a:r>
            <a:r>
              <a:rPr lang="fr-FR" dirty="0"/>
              <a:t> Paris to Amsterdam. The </a:t>
            </a:r>
            <a:r>
              <a:rPr lang="fr-FR" dirty="0" err="1"/>
              <a:t>vehicles</a:t>
            </a:r>
            <a:r>
              <a:rPr lang="fr-FR" dirty="0"/>
              <a:t> </a:t>
            </a:r>
            <a:r>
              <a:rPr lang="fr-FR" dirty="0" err="1"/>
              <a:t>navigated</a:t>
            </a:r>
            <a:r>
              <a:rPr lang="fr-FR" dirty="0"/>
              <a:t> over </a:t>
            </a:r>
            <a:r>
              <a:rPr lang="fr-FR" dirty="0" smtClean="0"/>
              <a:t>300 km.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90" y="1175662"/>
            <a:ext cx="4368440" cy="2702510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90" y="4044723"/>
            <a:ext cx="4368440" cy="26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2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6" y="1665975"/>
            <a:ext cx="5777824" cy="3628634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3" y="1665975"/>
            <a:ext cx="5799866" cy="362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JAPAN MANUFACTURERS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674" y="1067216"/>
            <a:ext cx="6761812" cy="5808689"/>
          </a:xfrm>
        </p:spPr>
        <p:txBody>
          <a:bodyPr>
            <a:normAutofit fontScale="850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 </a:t>
            </a:r>
            <a:r>
              <a:rPr lang="fr-FR" dirty="0" smtClean="0"/>
              <a:t>Honda </a:t>
            </a:r>
            <a:r>
              <a:rPr lang="fr-FR" dirty="0" err="1" smtClean="0"/>
              <a:t>introduced</a:t>
            </a:r>
            <a:r>
              <a:rPr lang="fr-FR" dirty="0" smtClean="0"/>
              <a:t> semi-</a:t>
            </a:r>
            <a:r>
              <a:rPr lang="fr-FR" dirty="0" err="1" smtClean="0"/>
              <a:t>autonomous</a:t>
            </a:r>
            <a:r>
              <a:rPr lang="fr-FR" dirty="0" smtClean="0"/>
              <a:t> ADAS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advanced</a:t>
            </a:r>
            <a:r>
              <a:rPr lang="fr-FR" dirty="0" smtClean="0"/>
              <a:t>-driver </a:t>
            </a:r>
            <a:r>
              <a:rPr lang="fr-FR" dirty="0"/>
              <a:t>assistance </a:t>
            </a:r>
            <a:r>
              <a:rPr lang="fr-FR" dirty="0" err="1"/>
              <a:t>systems</a:t>
            </a:r>
            <a:r>
              <a:rPr lang="fr-FR" dirty="0"/>
              <a:t>) options on </a:t>
            </a:r>
            <a:r>
              <a:rPr lang="fr-FR" dirty="0" err="1"/>
              <a:t>its</a:t>
            </a:r>
            <a:r>
              <a:rPr lang="fr-FR" dirty="0"/>
              <a:t> entry-</a:t>
            </a:r>
            <a:r>
              <a:rPr lang="fr-FR" dirty="0" err="1"/>
              <a:t>level</a:t>
            </a:r>
            <a:r>
              <a:rPr lang="fr-FR" dirty="0"/>
              <a:t> Civic, </a:t>
            </a:r>
            <a:r>
              <a:rPr lang="fr-FR" dirty="0" err="1"/>
              <a:t>offering</a:t>
            </a:r>
            <a:r>
              <a:rPr lang="fr-FR" dirty="0"/>
              <a:t> </a:t>
            </a:r>
            <a:r>
              <a:rPr lang="fr-FR" dirty="0" err="1"/>
              <a:t>lane-keeping</a:t>
            </a:r>
            <a:r>
              <a:rPr lang="fr-FR" dirty="0"/>
              <a:t>, </a:t>
            </a:r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braking</a:t>
            </a:r>
            <a:r>
              <a:rPr lang="fr-FR" dirty="0"/>
              <a:t>, and adaptive </a:t>
            </a:r>
            <a:r>
              <a:rPr lang="fr-FR" dirty="0" err="1"/>
              <a:t>cruise</a:t>
            </a:r>
            <a:r>
              <a:rPr lang="fr-FR" dirty="0"/>
              <a:t> control </a:t>
            </a:r>
            <a:r>
              <a:rPr lang="fr-FR" dirty="0" err="1" smtClean="0"/>
              <a:t>functionality</a:t>
            </a:r>
            <a:r>
              <a:rPr lang="fr-FR" dirty="0" smtClean="0"/>
              <a:t>. Honda </a:t>
            </a:r>
            <a:r>
              <a:rPr lang="fr-FR" dirty="0" err="1"/>
              <a:t>received</a:t>
            </a:r>
            <a:r>
              <a:rPr lang="fr-FR" dirty="0"/>
              <a:t> </a:t>
            </a:r>
            <a:r>
              <a:rPr lang="fr-FR" dirty="0" err="1"/>
              <a:t>approval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California</a:t>
            </a:r>
            <a:r>
              <a:rPr lang="fr-FR" dirty="0"/>
              <a:t> to test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 on public </a:t>
            </a:r>
            <a:r>
              <a:rPr lang="fr-FR" dirty="0" err="1" smtClean="0"/>
              <a:t>streets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 </a:t>
            </a:r>
            <a:r>
              <a:rPr lang="fr-FR" dirty="0" smtClean="0"/>
              <a:t>Toyota </a:t>
            </a:r>
            <a:r>
              <a:rPr lang="fr-FR" dirty="0" err="1" smtClean="0"/>
              <a:t>announced</a:t>
            </a:r>
            <a:r>
              <a:rPr lang="fr-FR" dirty="0" smtClean="0"/>
              <a:t> </a:t>
            </a:r>
            <a:r>
              <a:rPr lang="fr-FR" dirty="0"/>
              <a:t>a $1B budget for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, </a:t>
            </a:r>
            <a:r>
              <a:rPr lang="fr-FR" dirty="0" err="1"/>
              <a:t>establishing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advanced</a:t>
            </a:r>
            <a:r>
              <a:rPr lang="fr-FR" dirty="0"/>
              <a:t> Toyota </a:t>
            </a:r>
            <a:r>
              <a:rPr lang="fr-FR" dirty="0" err="1"/>
              <a:t>Research</a:t>
            </a:r>
            <a:r>
              <a:rPr lang="fr-FR" dirty="0"/>
              <a:t> Institute.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Toyota </a:t>
            </a:r>
            <a:r>
              <a:rPr lang="fr-FR" dirty="0" err="1" smtClean="0"/>
              <a:t>hired</a:t>
            </a:r>
            <a:r>
              <a:rPr lang="fr-FR" dirty="0" smtClean="0"/>
              <a:t> </a:t>
            </a:r>
            <a:r>
              <a:rPr lang="fr-FR" dirty="0" err="1"/>
              <a:t>professors</a:t>
            </a:r>
            <a:r>
              <a:rPr lang="fr-FR" dirty="0"/>
              <a:t> and </a:t>
            </a:r>
            <a:r>
              <a:rPr lang="fr-FR" dirty="0" err="1"/>
              <a:t>researchers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Stanford </a:t>
            </a:r>
            <a:r>
              <a:rPr lang="fr-FR" dirty="0" err="1"/>
              <a:t>University</a:t>
            </a:r>
            <a:r>
              <a:rPr lang="fr-FR" dirty="0"/>
              <a:t>, MIT, and the </a:t>
            </a:r>
            <a:r>
              <a:rPr lang="fr-FR" dirty="0" err="1" smtClean="0"/>
              <a:t>entire</a:t>
            </a:r>
            <a:r>
              <a:rPr lang="fr-FR" dirty="0" smtClean="0"/>
              <a:t> staff of </a:t>
            </a:r>
            <a:r>
              <a:rPr lang="fr-FR" dirty="0"/>
              <a:t>the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Jaybridge</a:t>
            </a:r>
            <a:r>
              <a:rPr lang="fr-FR" dirty="0"/>
              <a:t> </a:t>
            </a:r>
            <a:r>
              <a:rPr lang="fr-FR" dirty="0" err="1"/>
              <a:t>Robotics</a:t>
            </a:r>
            <a:r>
              <a:rPr lang="fr-FR" dirty="0" smtClean="0"/>
              <a:t>.</a:t>
            </a:r>
            <a:r>
              <a:rPr lang="fr-FR" dirty="0"/>
              <a:t>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May 2016, </a:t>
            </a:r>
            <a:r>
              <a:rPr lang="fr-FR" dirty="0" err="1" smtClean="0"/>
              <a:t>Toyota’s</a:t>
            </a:r>
            <a:r>
              <a:rPr lang="fr-FR" dirty="0" smtClean="0"/>
              <a:t> deal </a:t>
            </a:r>
            <a:r>
              <a:rPr lang="fr-FR" dirty="0" err="1" smtClean="0"/>
              <a:t>with</a:t>
            </a:r>
            <a:r>
              <a:rPr lang="fr-FR" dirty="0" smtClean="0"/>
              <a:t> Uber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/>
              <a:t>bolster</a:t>
            </a:r>
            <a:r>
              <a:rPr lang="fr-FR" dirty="0"/>
              <a:t> </a:t>
            </a:r>
            <a:r>
              <a:rPr lang="fr-FR" dirty="0" err="1"/>
              <a:t>Uber’s</a:t>
            </a:r>
            <a:r>
              <a:rPr lang="fr-FR" dirty="0"/>
              <a:t> moves </a:t>
            </a:r>
            <a:r>
              <a:rPr lang="fr-FR" dirty="0" err="1"/>
              <a:t>into</a:t>
            </a:r>
            <a:r>
              <a:rPr lang="fr-FR" dirty="0"/>
              <a:t> a self-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vehicle</a:t>
            </a:r>
            <a:r>
              <a:rPr lang="fr-FR" dirty="0"/>
              <a:t> </a:t>
            </a:r>
            <a:r>
              <a:rPr lang="fr-FR" dirty="0" smtClean="0"/>
              <a:t>future.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Toyota has </a:t>
            </a:r>
            <a:r>
              <a:rPr lang="fr-FR" dirty="0" err="1" smtClean="0"/>
              <a:t>targeted</a:t>
            </a:r>
            <a:r>
              <a:rPr lang="fr-FR" dirty="0" smtClean="0"/>
              <a:t> 2021</a:t>
            </a:r>
            <a:r>
              <a:rPr lang="fr-FR" dirty="0"/>
              <a:t> as a goal for </a:t>
            </a:r>
            <a:r>
              <a:rPr lang="fr-FR" dirty="0" err="1"/>
              <a:t>deploying</a:t>
            </a:r>
            <a:r>
              <a:rPr lang="fr-FR" dirty="0"/>
              <a:t> “AI car </a:t>
            </a:r>
            <a:r>
              <a:rPr lang="fr-FR" dirty="0" err="1"/>
              <a:t>features</a:t>
            </a:r>
            <a:r>
              <a:rPr lang="fr-FR" dirty="0"/>
              <a:t>” to the road.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30" y="1067216"/>
            <a:ext cx="4257207" cy="2630940"/>
          </a:xfrm>
          <a:prstGeom prst="rect">
            <a:avLst/>
          </a:prstGeom>
        </p:spPr>
      </p:pic>
      <p:pic>
        <p:nvPicPr>
          <p:cNvPr id="7" name="Image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30" y="3971560"/>
            <a:ext cx="4257207" cy="26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INDIAN MANUFACTURER TATA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8594" y="1525821"/>
            <a:ext cx="5772462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Tata </a:t>
            </a:r>
            <a:r>
              <a:rPr lang="fr-FR" dirty="0" err="1"/>
              <a:t>Elixsi</a:t>
            </a:r>
            <a:r>
              <a:rPr lang="fr-FR" dirty="0"/>
              <a:t>, a division of the TATA group, </a:t>
            </a:r>
            <a:r>
              <a:rPr lang="fr-FR" dirty="0" err="1"/>
              <a:t>showcased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in </a:t>
            </a:r>
            <a:r>
              <a:rPr lang="fr-FR" dirty="0" err="1"/>
              <a:t>January</a:t>
            </a:r>
            <a:r>
              <a:rPr lang="fr-FR" dirty="0"/>
              <a:t> 2015 for an </a:t>
            </a:r>
            <a:r>
              <a:rPr lang="fr-FR" dirty="0" err="1"/>
              <a:t>autonomous</a:t>
            </a:r>
            <a:r>
              <a:rPr lang="fr-FR" dirty="0"/>
              <a:t> parking valet, in </a:t>
            </a:r>
            <a:r>
              <a:rPr lang="fr-FR" dirty="0" err="1"/>
              <a:t>which</a:t>
            </a:r>
            <a:r>
              <a:rPr lang="fr-FR" dirty="0"/>
              <a:t> the car </a:t>
            </a:r>
            <a:r>
              <a:rPr lang="fr-FR" dirty="0" err="1"/>
              <a:t>understands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open spots are and uses </a:t>
            </a:r>
            <a:r>
              <a:rPr lang="fr-FR" dirty="0" err="1"/>
              <a:t>sensors</a:t>
            </a:r>
            <a:r>
              <a:rPr lang="fr-FR" dirty="0"/>
              <a:t> to </a:t>
            </a:r>
            <a:r>
              <a:rPr lang="fr-FR" dirty="0" err="1"/>
              <a:t>park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I</a:t>
            </a:r>
            <a:r>
              <a:rPr lang="fr-FR" dirty="0" smtClean="0"/>
              <a:t>n </a:t>
            </a:r>
            <a:r>
              <a:rPr lang="fr-FR" dirty="0" err="1"/>
              <a:t>Feburary</a:t>
            </a:r>
            <a:r>
              <a:rPr lang="fr-FR" dirty="0"/>
              <a:t> 2016</a:t>
            </a:r>
            <a:r>
              <a:rPr lang="fr-FR" dirty="0" smtClean="0"/>
              <a:t>, Tata </a:t>
            </a:r>
            <a:r>
              <a:rPr lang="fr-FR" dirty="0" err="1" smtClean="0"/>
              <a:t>owned</a:t>
            </a:r>
            <a:r>
              <a:rPr lang="fr-FR" dirty="0" smtClean="0"/>
              <a:t> </a:t>
            </a:r>
            <a:r>
              <a:rPr lang="fr-FR" dirty="0" err="1" smtClean="0"/>
              <a:t>company</a:t>
            </a:r>
            <a:r>
              <a:rPr lang="fr-FR" dirty="0" smtClean="0"/>
              <a:t>, Jaguar Land Rover </a:t>
            </a:r>
            <a:r>
              <a:rPr lang="fr-FR" dirty="0" err="1"/>
              <a:t>joined</a:t>
            </a:r>
            <a:r>
              <a:rPr lang="fr-FR" dirty="0"/>
              <a:t> </a:t>
            </a:r>
            <a:r>
              <a:rPr lang="fr-FR" dirty="0" smtClean="0"/>
              <a:t>a $7.9M UK program « Move-UK »</a:t>
            </a:r>
            <a:r>
              <a:rPr lang="fr-FR" dirty="0"/>
              <a:t> to </a:t>
            </a:r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driving</a:t>
            </a:r>
            <a:r>
              <a:rPr lang="fr-FR" dirty="0"/>
              <a:t> R&amp;D, </a:t>
            </a:r>
            <a:r>
              <a:rPr lang="fr-FR" dirty="0" err="1"/>
              <a:t>aiming</a:t>
            </a:r>
            <a:r>
              <a:rPr lang="fr-FR" dirty="0"/>
              <a:t> to </a:t>
            </a:r>
            <a:r>
              <a:rPr lang="fr-FR" dirty="0" err="1"/>
              <a:t>gather</a:t>
            </a:r>
            <a:r>
              <a:rPr lang="fr-FR" dirty="0"/>
              <a:t> data on </a:t>
            </a:r>
            <a:r>
              <a:rPr lang="fr-FR" dirty="0" err="1"/>
              <a:t>driving</a:t>
            </a:r>
            <a:r>
              <a:rPr lang="fr-FR" dirty="0"/>
              <a:t> habits and test </a:t>
            </a:r>
            <a:r>
              <a:rPr lang="fr-FR" dirty="0" err="1"/>
              <a:t>vehicle</a:t>
            </a:r>
            <a:r>
              <a:rPr lang="fr-FR" dirty="0"/>
              <a:t> communications </a:t>
            </a:r>
            <a:r>
              <a:rPr lang="fr-FR" dirty="0" err="1" smtClean="0"/>
              <a:t>technology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65" y="1525821"/>
            <a:ext cx="4963075" cy="3058737"/>
          </a:xfrm>
          <a:prstGeom prst="rect">
            <a:avLst/>
          </a:prstGeom>
        </p:spPr>
      </p:pic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44" y="1525821"/>
            <a:ext cx="4963075" cy="305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SELF-DRIVING START-UP: COMMA.AI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664" y="1325563"/>
            <a:ext cx="6372068" cy="514791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George </a:t>
            </a:r>
            <a:r>
              <a:rPr lang="fr-FR" dirty="0" err="1" smtClean="0"/>
              <a:t>Hotz</a:t>
            </a:r>
            <a:r>
              <a:rPr lang="fr-FR" dirty="0" smtClean="0"/>
              <a:t> </a:t>
            </a:r>
            <a:r>
              <a:rPr lang="fr-FR" dirty="0" err="1"/>
              <a:t>launched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self-</a:t>
            </a:r>
            <a:r>
              <a:rPr lang="fr-FR" dirty="0" err="1"/>
              <a:t>driving</a:t>
            </a:r>
            <a:r>
              <a:rPr lang="fr-FR" dirty="0"/>
              <a:t> car </a:t>
            </a:r>
            <a:r>
              <a:rPr lang="fr-FR" dirty="0" smtClean="0"/>
              <a:t>startup, </a:t>
            </a:r>
            <a:r>
              <a:rPr lang="fr-FR" dirty="0" err="1"/>
              <a:t>Comma.ai</a:t>
            </a:r>
            <a:r>
              <a:rPr lang="fr-FR" dirty="0"/>
              <a:t>, a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ago</a:t>
            </a:r>
            <a:r>
              <a:rPr lang="fr-FR" dirty="0"/>
              <a:t> out of </a:t>
            </a:r>
            <a:r>
              <a:rPr lang="fr-FR" dirty="0" err="1"/>
              <a:t>his</a:t>
            </a:r>
            <a:r>
              <a:rPr lang="fr-FR" dirty="0"/>
              <a:t> garage at the “Crypto Castle” in San </a:t>
            </a:r>
            <a:r>
              <a:rPr lang="fr-FR" dirty="0" err="1"/>
              <a:t>Francisco’s</a:t>
            </a:r>
            <a:r>
              <a:rPr lang="fr-FR" dirty="0"/>
              <a:t> </a:t>
            </a:r>
            <a:r>
              <a:rPr lang="fr-FR" dirty="0" err="1"/>
              <a:t>Potrero</a:t>
            </a:r>
            <a:r>
              <a:rPr lang="fr-FR" dirty="0"/>
              <a:t> Hill </a:t>
            </a:r>
            <a:r>
              <a:rPr lang="fr-FR" dirty="0" err="1"/>
              <a:t>neighborhood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In </a:t>
            </a:r>
            <a:r>
              <a:rPr lang="fr-FR" dirty="0" err="1" smtClean="0"/>
              <a:t>September</a:t>
            </a:r>
            <a:r>
              <a:rPr lang="fr-FR" dirty="0" smtClean="0"/>
              <a:t> 2016, </a:t>
            </a:r>
            <a:r>
              <a:rPr lang="fr-FR" dirty="0" err="1" smtClean="0"/>
              <a:t>he</a:t>
            </a:r>
            <a:r>
              <a:rPr lang="fr-FR" dirty="0" smtClean="0"/>
              <a:t> </a:t>
            </a:r>
            <a:r>
              <a:rPr lang="fr-FR" dirty="0" err="1" smtClean="0"/>
              <a:t>announced</a:t>
            </a:r>
            <a:r>
              <a:rPr lang="fr-FR" dirty="0" smtClean="0"/>
              <a:t> the shipping of a self-</a:t>
            </a:r>
            <a:r>
              <a:rPr lang="fr-FR" dirty="0" err="1"/>
              <a:t>d</a:t>
            </a:r>
            <a:r>
              <a:rPr lang="fr-FR" dirty="0" err="1" smtClean="0"/>
              <a:t>riving</a:t>
            </a:r>
            <a:r>
              <a:rPr lang="fr-FR" dirty="0" smtClean="0"/>
              <a:t> </a:t>
            </a:r>
            <a:r>
              <a:rPr lang="fr-FR" dirty="0"/>
              <a:t>Car Kit (</a:t>
            </a:r>
            <a:r>
              <a:rPr lang="fr-FR" dirty="0" smtClean="0"/>
              <a:t>$999 </a:t>
            </a:r>
            <a:r>
              <a:rPr lang="fr-FR" dirty="0"/>
              <a:t>for the hardware and </a:t>
            </a:r>
            <a:r>
              <a:rPr lang="fr-FR" dirty="0" err="1"/>
              <a:t>another</a:t>
            </a:r>
            <a:r>
              <a:rPr lang="fr-FR" dirty="0"/>
              <a:t> $24 a </a:t>
            </a:r>
            <a:r>
              <a:rPr lang="fr-FR" dirty="0" err="1"/>
              <a:t>month</a:t>
            </a:r>
            <a:r>
              <a:rPr lang="fr-FR" dirty="0"/>
              <a:t> for a </a:t>
            </a:r>
            <a:r>
              <a:rPr lang="fr-FR" dirty="0" err="1"/>
              <a:t>subscription</a:t>
            </a:r>
            <a:r>
              <a:rPr lang="fr-FR" dirty="0"/>
              <a:t> to the </a:t>
            </a:r>
            <a:r>
              <a:rPr lang="fr-FR" dirty="0" smtClean="0"/>
              <a:t>software)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The kit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on certain Honda and </a:t>
            </a:r>
            <a:r>
              <a:rPr lang="fr-FR" dirty="0" err="1"/>
              <a:t>Acura</a:t>
            </a:r>
            <a:r>
              <a:rPr lang="fr-FR" dirty="0"/>
              <a:t> cars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lane-keeping</a:t>
            </a:r>
            <a:r>
              <a:rPr lang="fr-FR" dirty="0"/>
              <a:t> assistance </a:t>
            </a:r>
            <a:r>
              <a:rPr lang="fr-FR" dirty="0" err="1"/>
              <a:t>features</a:t>
            </a:r>
            <a:r>
              <a:rPr lang="fr-FR" dirty="0"/>
              <a:t>. Comma One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advantage</a:t>
            </a:r>
            <a:r>
              <a:rPr lang="fr-FR" dirty="0"/>
              <a:t> of the radars and cameras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December</a:t>
            </a:r>
            <a:r>
              <a:rPr lang="fr-FR" dirty="0" smtClean="0"/>
              <a:t> 2016, pressure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government</a:t>
            </a:r>
            <a:r>
              <a:rPr lang="fr-FR" dirty="0"/>
              <a:t> has </a:t>
            </a:r>
            <a:r>
              <a:rPr lang="fr-FR" dirty="0" err="1"/>
              <a:t>forced</a:t>
            </a:r>
            <a:r>
              <a:rPr lang="fr-FR" dirty="0"/>
              <a:t> </a:t>
            </a:r>
            <a:r>
              <a:rPr lang="fr-FR" dirty="0" err="1"/>
              <a:t>Comma.ai</a:t>
            </a:r>
            <a:r>
              <a:rPr lang="fr-FR" dirty="0"/>
              <a:t> to cancel </a:t>
            </a:r>
            <a:r>
              <a:rPr lang="fr-FR" dirty="0" err="1" smtClean="0"/>
              <a:t>its</a:t>
            </a:r>
            <a:r>
              <a:rPr lang="fr-FR" dirty="0"/>
              <a:t> </a:t>
            </a:r>
            <a:r>
              <a:rPr lang="fr-FR" dirty="0" smtClean="0"/>
              <a:t>self-</a:t>
            </a:r>
            <a:r>
              <a:rPr lang="fr-FR" dirty="0" err="1" smtClean="0"/>
              <a:t>driving</a:t>
            </a:r>
            <a:r>
              <a:rPr lang="fr-FR" dirty="0" smtClean="0"/>
              <a:t> kit</a:t>
            </a:r>
            <a:r>
              <a:rPr lang="fr-FR" dirty="0"/>
              <a:t> </a:t>
            </a:r>
            <a:r>
              <a:rPr lang="fr-FR" dirty="0" smtClean="0"/>
              <a:t>and to open source </a:t>
            </a:r>
            <a:r>
              <a:rPr lang="fr-FR" dirty="0"/>
              <a:t>an </a:t>
            </a:r>
            <a:r>
              <a:rPr lang="fr-FR" dirty="0" err="1"/>
              <a:t>advanced</a:t>
            </a:r>
            <a:r>
              <a:rPr lang="fr-FR" dirty="0"/>
              <a:t> driver assistance </a:t>
            </a:r>
            <a:r>
              <a:rPr lang="fr-FR" dirty="0" smtClean="0"/>
              <a:t>system. </a:t>
            </a:r>
            <a:r>
              <a:rPr lang="fr-FR" dirty="0"/>
              <a:t>(https://</a:t>
            </a:r>
            <a:r>
              <a:rPr lang="fr-FR" dirty="0" err="1"/>
              <a:t>commaai.blogspot.fr</a:t>
            </a:r>
            <a:r>
              <a:rPr lang="fr-FR" dirty="0" smtClean="0"/>
              <a:t>/)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220" y="1109836"/>
            <a:ext cx="4441547" cy="2720541"/>
          </a:xfrm>
          <a:prstGeom prst="rect">
            <a:avLst/>
          </a:prstGeo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221" y="3922589"/>
            <a:ext cx="4441547" cy="270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0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082072" cy="1325563"/>
          </a:xfrm>
        </p:spPr>
        <p:txBody>
          <a:bodyPr/>
          <a:lstStyle/>
          <a:p>
            <a:r>
              <a:rPr lang="fr-FR" smtClean="0"/>
              <a:t>AUTONOMOUS TRUCK: PLATOONING CONCEPT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8515" y="1615763"/>
            <a:ext cx="5892383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Spring</a:t>
            </a:r>
            <a:r>
              <a:rPr lang="fr-FR" dirty="0" smtClean="0"/>
              <a:t> 2016, </a:t>
            </a:r>
            <a:r>
              <a:rPr lang="fr-FR" dirty="0"/>
              <a:t>DAF, Daimler, Iveco, MAN, </a:t>
            </a:r>
            <a:r>
              <a:rPr lang="fr-FR" dirty="0" err="1"/>
              <a:t>Scania</a:t>
            </a:r>
            <a:r>
              <a:rPr lang="fr-FR" dirty="0"/>
              <a:t>, and Volvo Complete Truck ‘</a:t>
            </a:r>
            <a:r>
              <a:rPr lang="fr-FR" dirty="0" err="1"/>
              <a:t>Platooning</a:t>
            </a:r>
            <a:r>
              <a:rPr lang="fr-FR" dirty="0"/>
              <a:t>’ </a:t>
            </a:r>
            <a:r>
              <a:rPr lang="fr-FR" dirty="0" smtClean="0"/>
              <a:t>Trip. 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A</a:t>
            </a:r>
            <a:r>
              <a:rPr lang="fr-FR" dirty="0" smtClean="0"/>
              <a:t> </a:t>
            </a:r>
            <a:r>
              <a:rPr lang="fr-FR" dirty="0" err="1" smtClean="0"/>
              <a:t>dozen</a:t>
            </a:r>
            <a:r>
              <a:rPr lang="fr-FR" dirty="0" smtClean="0"/>
              <a:t> </a:t>
            </a:r>
            <a:r>
              <a:rPr lang="fr-FR" dirty="0"/>
              <a:t>trucks </a:t>
            </a:r>
            <a:r>
              <a:rPr lang="fr-FR" dirty="0" err="1"/>
              <a:t>from</a:t>
            </a:r>
            <a:r>
              <a:rPr lang="fr-FR" dirty="0"/>
              <a:t> a diverse group of </a:t>
            </a:r>
            <a:r>
              <a:rPr lang="fr-FR" dirty="0" err="1"/>
              <a:t>European</a:t>
            </a:r>
            <a:r>
              <a:rPr lang="fr-FR" dirty="0"/>
              <a:t> </a:t>
            </a:r>
            <a:r>
              <a:rPr lang="fr-FR" dirty="0" err="1"/>
              <a:t>trucking</a:t>
            </a:r>
            <a:r>
              <a:rPr lang="fr-FR" dirty="0"/>
              <a:t> brands, </a:t>
            </a:r>
            <a:r>
              <a:rPr lang="fr-FR" dirty="0" err="1"/>
              <a:t>originating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factories</a:t>
            </a:r>
            <a:r>
              <a:rPr lang="fr-FR" dirty="0"/>
              <a:t> in </a:t>
            </a:r>
            <a:r>
              <a:rPr lang="fr-FR" dirty="0" err="1"/>
              <a:t>Sweden</a:t>
            </a:r>
            <a:r>
              <a:rPr lang="fr-FR" dirty="0"/>
              <a:t> and Germany, and </a:t>
            </a:r>
            <a:r>
              <a:rPr lang="fr-FR" dirty="0" err="1"/>
              <a:t>converging</a:t>
            </a:r>
            <a:r>
              <a:rPr lang="fr-FR" dirty="0"/>
              <a:t> in Rotterdam.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Within</a:t>
            </a:r>
            <a:r>
              <a:rPr lang="fr-FR" dirty="0" smtClean="0"/>
              <a:t> </a:t>
            </a:r>
            <a:r>
              <a:rPr lang="fr-FR" dirty="0"/>
              <a:t>the semi-</a:t>
            </a:r>
            <a:r>
              <a:rPr lang="fr-FR" dirty="0" err="1"/>
              <a:t>autonomous</a:t>
            </a:r>
            <a:r>
              <a:rPr lang="fr-FR" dirty="0"/>
              <a:t> “</a:t>
            </a:r>
            <a:r>
              <a:rPr lang="fr-FR" dirty="0" err="1"/>
              <a:t>platooning</a:t>
            </a:r>
            <a:r>
              <a:rPr lang="fr-FR" dirty="0"/>
              <a:t>” concept, multiple trucks </a:t>
            </a:r>
            <a:r>
              <a:rPr lang="fr-FR" dirty="0" err="1"/>
              <a:t>controlled</a:t>
            </a:r>
            <a:r>
              <a:rPr lang="fr-FR" dirty="0"/>
              <a:t> by a lead truck are </a:t>
            </a:r>
            <a:r>
              <a:rPr lang="fr-FR" dirty="0" err="1"/>
              <a:t>connected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wireless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/>
              <a:t>, </a:t>
            </a:r>
            <a:r>
              <a:rPr lang="fr-FR" dirty="0" err="1"/>
              <a:t>forming</a:t>
            </a:r>
            <a:r>
              <a:rPr lang="fr-FR" dirty="0"/>
              <a:t> a train </a:t>
            </a:r>
            <a:r>
              <a:rPr lang="fr-FR" dirty="0" err="1"/>
              <a:t>with</a:t>
            </a:r>
            <a:r>
              <a:rPr lang="fr-FR" dirty="0"/>
              <a:t> one truck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/>
              <a:t>the Volkswagen Group </a:t>
            </a:r>
            <a:r>
              <a:rPr lang="fr-FR" dirty="0" err="1"/>
              <a:t>owns</a:t>
            </a:r>
            <a:r>
              <a:rPr lang="fr-FR" dirty="0"/>
              <a:t> a </a:t>
            </a:r>
            <a:r>
              <a:rPr lang="fr-FR" dirty="0" err="1"/>
              <a:t>controlling</a:t>
            </a:r>
            <a:r>
              <a:rPr lang="fr-FR" dirty="0"/>
              <a:t> </a:t>
            </a:r>
            <a:r>
              <a:rPr lang="fr-FR" dirty="0" err="1"/>
              <a:t>stake</a:t>
            </a:r>
            <a:r>
              <a:rPr lang="fr-FR" dirty="0"/>
              <a:t> in </a:t>
            </a:r>
            <a:r>
              <a:rPr lang="fr-FR" dirty="0" err="1"/>
              <a:t>both</a:t>
            </a:r>
            <a:r>
              <a:rPr lang="fr-FR" dirty="0"/>
              <a:t> MAN and </a:t>
            </a:r>
            <a:r>
              <a:rPr lang="fr-FR" dirty="0" err="1"/>
              <a:t>Scania</a:t>
            </a:r>
            <a:r>
              <a:rPr lang="fr-FR" dirty="0"/>
              <a:t>. Daimler Trucks </a:t>
            </a:r>
            <a:r>
              <a:rPr lang="fr-FR" dirty="0" err="1"/>
              <a:t>is</a:t>
            </a:r>
            <a:r>
              <a:rPr lang="fr-FR" dirty="0"/>
              <a:t> a division of Daimler </a:t>
            </a:r>
            <a:r>
              <a:rPr lang="fr-FR" dirty="0" smtClean="0"/>
              <a:t>AG.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01844"/>
            <a:ext cx="5351489" cy="332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AUTONOMOUS TRUCK : OTTO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677" y="1633927"/>
            <a:ext cx="6024596" cy="4697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October</a:t>
            </a:r>
            <a:r>
              <a:rPr lang="fr-FR" dirty="0" smtClean="0"/>
              <a:t> 2016, </a:t>
            </a:r>
            <a:r>
              <a:rPr lang="fr-FR" dirty="0" err="1" smtClean="0"/>
              <a:t>Uber's</a:t>
            </a:r>
            <a:r>
              <a:rPr lang="fr-FR" dirty="0" smtClean="0"/>
              <a:t> </a:t>
            </a:r>
            <a:r>
              <a:rPr lang="fr-FR" dirty="0" err="1"/>
              <a:t>newly</a:t>
            </a:r>
            <a:r>
              <a:rPr lang="fr-FR" dirty="0"/>
              <a:t> </a:t>
            </a:r>
            <a:r>
              <a:rPr lang="fr-FR" dirty="0" err="1"/>
              <a:t>acquired</a:t>
            </a:r>
            <a:r>
              <a:rPr lang="fr-FR" dirty="0"/>
              <a:t> division, Otto, </a:t>
            </a:r>
            <a:r>
              <a:rPr lang="fr-FR" dirty="0" err="1"/>
              <a:t>partnered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Anheuser-Busch</a:t>
            </a:r>
            <a:r>
              <a:rPr lang="fr-FR" dirty="0"/>
              <a:t> to </a:t>
            </a:r>
            <a:r>
              <a:rPr lang="fr-FR" dirty="0" err="1"/>
              <a:t>deliver</a:t>
            </a:r>
            <a:r>
              <a:rPr lang="fr-FR" dirty="0"/>
              <a:t> </a:t>
            </a:r>
            <a:r>
              <a:rPr lang="fr-FR" dirty="0" err="1"/>
              <a:t>beer</a:t>
            </a:r>
            <a:r>
              <a:rPr lang="fr-FR" dirty="0"/>
              <a:t> in a self-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tractor-trailer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/>
              <a:t>Otto </a:t>
            </a:r>
            <a:r>
              <a:rPr lang="fr-FR" dirty="0" err="1"/>
              <a:t>is</a:t>
            </a:r>
            <a:r>
              <a:rPr lang="fr-FR" dirty="0"/>
              <a:t> a San </a:t>
            </a:r>
            <a:r>
              <a:rPr lang="fr-FR" dirty="0" smtClean="0"/>
              <a:t>Francisco </a:t>
            </a:r>
            <a:r>
              <a:rPr lang="fr-FR" dirty="0" err="1" smtClean="0"/>
              <a:t>based</a:t>
            </a:r>
            <a:r>
              <a:rPr lang="fr-FR" dirty="0" smtClean="0"/>
              <a:t> </a:t>
            </a:r>
            <a:r>
              <a:rPr lang="fr-FR" dirty="0"/>
              <a:t>startup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software and hardware kits for self-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acquired</a:t>
            </a:r>
            <a:r>
              <a:rPr lang="fr-FR" dirty="0" smtClean="0"/>
              <a:t> by Uber</a:t>
            </a:r>
            <a:r>
              <a:rPr lang="fr-FR" dirty="0"/>
              <a:t> </a:t>
            </a:r>
            <a:r>
              <a:rPr lang="fr-FR" dirty="0" smtClean="0"/>
              <a:t>in August </a:t>
            </a:r>
            <a:r>
              <a:rPr lang="fr-FR" dirty="0"/>
              <a:t>and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re-branded</a:t>
            </a:r>
            <a:r>
              <a:rPr lang="fr-FR" dirty="0"/>
              <a:t> as Uber </a:t>
            </a:r>
            <a:r>
              <a:rPr lang="fr-FR" dirty="0" err="1" smtClean="0"/>
              <a:t>Freight.Its</a:t>
            </a:r>
            <a:r>
              <a:rPr lang="fr-FR" dirty="0" smtClean="0"/>
              <a:t> </a:t>
            </a:r>
            <a:r>
              <a:rPr lang="fr-FR" dirty="0"/>
              <a:t>kit </a:t>
            </a:r>
            <a:r>
              <a:rPr lang="fr-FR" dirty="0" err="1"/>
              <a:t>adds</a:t>
            </a:r>
            <a:r>
              <a:rPr lang="fr-FR" dirty="0"/>
              <a:t> Cameras, LIDAR, GPS, RADAR, and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sensors</a:t>
            </a:r>
            <a:r>
              <a:rPr lang="fr-FR" dirty="0"/>
              <a:t> to semi-trucks to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level-4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 smtClean="0"/>
              <a:t>vehicles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34" y="1633927"/>
            <a:ext cx="5310479" cy="32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9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ELECTRIC AUTONOMOUS BUS : OLLI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3643" y="1206708"/>
            <a:ext cx="6162206" cy="5651292"/>
          </a:xfrm>
        </p:spPr>
        <p:txBody>
          <a:bodyPr>
            <a:normAutofit fontScale="77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The </a:t>
            </a:r>
            <a:r>
              <a:rPr lang="fr-FR" dirty="0" err="1"/>
              <a:t>electric</a:t>
            </a:r>
            <a:r>
              <a:rPr lang="fr-FR" dirty="0"/>
              <a:t> </a:t>
            </a:r>
            <a:r>
              <a:rPr lang="fr-FR" dirty="0" err="1"/>
              <a:t>shuttle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Local Motors </a:t>
            </a:r>
            <a:r>
              <a:rPr lang="fr-FR" dirty="0" err="1"/>
              <a:t>named</a:t>
            </a:r>
            <a:r>
              <a:rPr lang="fr-FR" dirty="0"/>
              <a:t> "</a:t>
            </a:r>
            <a:r>
              <a:rPr lang="fr-FR" dirty="0" err="1"/>
              <a:t>Olli</a:t>
            </a:r>
            <a:r>
              <a:rPr lang="fr-FR" dirty="0"/>
              <a:t>" </a:t>
            </a:r>
            <a:r>
              <a:rPr lang="fr-FR" dirty="0" err="1"/>
              <a:t>is</a:t>
            </a:r>
            <a:r>
              <a:rPr lang="fr-FR" dirty="0"/>
              <a:t> on trial in the Washington </a:t>
            </a:r>
            <a:r>
              <a:rPr lang="fr-FR" dirty="0" smtClean="0"/>
              <a:t>area.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 </a:t>
            </a:r>
            <a:r>
              <a:rPr lang="fr-FR" dirty="0"/>
              <a:t>T</a:t>
            </a:r>
            <a:r>
              <a:rPr lang="fr-FR" dirty="0" smtClean="0"/>
              <a:t>he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planning a commercial </a:t>
            </a:r>
            <a:r>
              <a:rPr lang="fr-FR" dirty="0" err="1"/>
              <a:t>launch</a:t>
            </a:r>
            <a:r>
              <a:rPr lang="fr-FR" dirty="0"/>
              <a:t> in 2017 in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cities</a:t>
            </a:r>
            <a:r>
              <a:rPr lang="fr-FR" dirty="0"/>
              <a:t> </a:t>
            </a:r>
            <a:r>
              <a:rPr lang="fr-FR" dirty="0" err="1"/>
              <a:t>including</a:t>
            </a:r>
            <a:r>
              <a:rPr lang="fr-FR" dirty="0"/>
              <a:t> Las Vegas and Miami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/>
              <a:t>Olli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carry 12 </a:t>
            </a:r>
            <a:r>
              <a:rPr lang="fr-FR" dirty="0" err="1"/>
              <a:t>passengers</a:t>
            </a:r>
            <a:r>
              <a:rPr lang="fr-FR" dirty="0"/>
              <a:t>, </a:t>
            </a:r>
            <a:r>
              <a:rPr lang="fr-FR" dirty="0" err="1" smtClean="0"/>
              <a:t>partly</a:t>
            </a:r>
            <a:r>
              <a:rPr lang="fr-FR" dirty="0" smtClean="0"/>
              <a:t> </a:t>
            </a:r>
            <a:r>
              <a:rPr lang="fr-FR" dirty="0"/>
              <a:t>3D </a:t>
            </a:r>
            <a:r>
              <a:rPr lang="fr-FR" dirty="0" err="1"/>
              <a:t>printed</a:t>
            </a:r>
            <a:r>
              <a:rPr lang="fr-FR" dirty="0"/>
              <a:t> </a:t>
            </a:r>
            <a:r>
              <a:rPr lang="fr-FR" dirty="0" err="1" smtClean="0"/>
              <a:t>vehicle</a:t>
            </a:r>
            <a:r>
              <a:rPr lang="fr-FR" dirty="0" smtClean="0"/>
              <a:t>, first </a:t>
            </a:r>
            <a:r>
              <a:rPr lang="fr-FR" dirty="0"/>
              <a:t>to </a:t>
            </a:r>
            <a:r>
              <a:rPr lang="fr-FR" dirty="0" err="1"/>
              <a:t>integrate</a:t>
            </a:r>
            <a:r>
              <a:rPr lang="fr-FR" dirty="0"/>
              <a:t> </a:t>
            </a:r>
            <a:r>
              <a:rPr lang="fr-FR" dirty="0" err="1"/>
              <a:t>IBM's</a:t>
            </a:r>
            <a:r>
              <a:rPr lang="fr-FR" dirty="0"/>
              <a:t> "Watson" cognitive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, </a:t>
            </a:r>
            <a:r>
              <a:rPr lang="fr-FR" dirty="0" err="1"/>
              <a:t>allowing</a:t>
            </a:r>
            <a:r>
              <a:rPr lang="fr-FR" dirty="0"/>
              <a:t> </a:t>
            </a:r>
            <a:r>
              <a:rPr lang="fr-FR" dirty="0" err="1"/>
              <a:t>passengers</a:t>
            </a:r>
            <a:r>
              <a:rPr lang="fr-FR" dirty="0"/>
              <a:t> to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and </a:t>
            </a:r>
            <a:r>
              <a:rPr lang="fr-FR" dirty="0" err="1"/>
              <a:t>ask</a:t>
            </a:r>
            <a:r>
              <a:rPr lang="fr-FR" dirty="0"/>
              <a:t> questions,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what</a:t>
            </a:r>
            <a:r>
              <a:rPr lang="fr-FR" dirty="0"/>
              <a:t> route the bus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attractions </a:t>
            </a:r>
            <a:r>
              <a:rPr lang="fr-FR" dirty="0" err="1"/>
              <a:t>their</a:t>
            </a:r>
            <a:r>
              <a:rPr lang="fr-FR" dirty="0"/>
              <a:t> destination </a:t>
            </a:r>
            <a:r>
              <a:rPr lang="fr-FR" dirty="0" err="1"/>
              <a:t>offers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/>
              <a:t>Olli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use of lidar, a laser-</a:t>
            </a:r>
            <a:r>
              <a:rPr lang="fr-FR" dirty="0" err="1"/>
              <a:t>sensing</a:t>
            </a:r>
            <a:r>
              <a:rPr lang="fr-FR" dirty="0"/>
              <a:t> system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employed</a:t>
            </a:r>
            <a:r>
              <a:rPr lang="fr-FR" dirty="0"/>
              <a:t> by </a:t>
            </a:r>
            <a:r>
              <a:rPr lang="fr-FR" dirty="0" err="1"/>
              <a:t>Google's</a:t>
            </a:r>
            <a:r>
              <a:rPr lang="fr-FR" dirty="0"/>
              <a:t> </a:t>
            </a:r>
            <a:r>
              <a:rPr lang="fr-FR" dirty="0" err="1"/>
              <a:t>driverless</a:t>
            </a:r>
            <a:r>
              <a:rPr lang="fr-FR" dirty="0"/>
              <a:t> cars, to </a:t>
            </a:r>
            <a:r>
              <a:rPr lang="fr-FR" dirty="0" err="1"/>
              <a:t>read</a:t>
            </a:r>
            <a:r>
              <a:rPr lang="fr-FR" dirty="0"/>
              <a:t> the road</a:t>
            </a:r>
            <a:r>
              <a:rPr lang="fr-FR" dirty="0" smtClean="0"/>
              <a:t>.</a:t>
            </a:r>
          </a:p>
          <a:p>
            <a:r>
              <a:rPr lang="fr-FR" dirty="0"/>
              <a:t>The use of 3-D </a:t>
            </a:r>
            <a:r>
              <a:rPr lang="fr-FR" dirty="0" err="1"/>
              <a:t>printed</a:t>
            </a:r>
            <a:r>
              <a:rPr lang="fr-FR" dirty="0"/>
              <a:t> </a:t>
            </a:r>
            <a:r>
              <a:rPr lang="fr-FR" dirty="0" err="1"/>
              <a:t>material</a:t>
            </a:r>
            <a:r>
              <a:rPr lang="fr-FR" dirty="0"/>
              <a:t> </a:t>
            </a:r>
            <a:r>
              <a:rPr lang="fr-FR" dirty="0" err="1"/>
              <a:t>enables</a:t>
            </a:r>
            <a:r>
              <a:rPr lang="fr-FR" dirty="0"/>
              <a:t> </a:t>
            </a:r>
            <a:r>
              <a:rPr lang="fr-FR" dirty="0" err="1"/>
              <a:t>rapid</a:t>
            </a:r>
            <a:r>
              <a:rPr lang="fr-FR" dirty="0"/>
              <a:t> mass </a:t>
            </a:r>
            <a:r>
              <a:rPr lang="fr-FR" dirty="0" smtClean="0"/>
              <a:t>production. The </a:t>
            </a:r>
            <a:r>
              <a:rPr lang="fr-FR" dirty="0"/>
              <a:t>first </a:t>
            </a:r>
            <a:r>
              <a:rPr lang="fr-FR" dirty="0" err="1"/>
              <a:t>Olli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in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weeks</a:t>
            </a:r>
            <a:r>
              <a:rPr lang="fr-FR" dirty="0"/>
              <a:t>, and new micro-</a:t>
            </a:r>
            <a:r>
              <a:rPr lang="fr-FR" dirty="0" err="1"/>
              <a:t>factories</a:t>
            </a:r>
            <a:r>
              <a:rPr lang="fr-FR" dirty="0"/>
              <a:t> are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launched</a:t>
            </a:r>
            <a:r>
              <a:rPr lang="fr-FR" dirty="0"/>
              <a:t> </a:t>
            </a:r>
            <a:r>
              <a:rPr lang="fr-FR" dirty="0" err="1" smtClean="0"/>
              <a:t>across</a:t>
            </a:r>
            <a:r>
              <a:rPr lang="fr-FR" dirty="0" smtClean="0"/>
              <a:t> USA.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93" y="1325563"/>
            <a:ext cx="5341776" cy="34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AUTONOMOUS BUS : THE FUTURE BUS 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3585" y="1645742"/>
            <a:ext cx="5457668" cy="4964919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/>
              <a:t>July 2016, The Mercedes-</a:t>
            </a:r>
            <a:r>
              <a:rPr lang="fr-FR" dirty="0" err="1" smtClean="0"/>
              <a:t>Benz's</a:t>
            </a:r>
            <a:r>
              <a:rPr lang="fr-FR" dirty="0" smtClean="0"/>
              <a:t> </a:t>
            </a:r>
            <a:r>
              <a:rPr lang="fr-FR" dirty="0"/>
              <a:t>semi-</a:t>
            </a:r>
            <a:r>
              <a:rPr lang="fr-FR" dirty="0" err="1"/>
              <a:t>autonomous</a:t>
            </a:r>
            <a:r>
              <a:rPr lang="fr-FR" dirty="0"/>
              <a:t> bus, </a:t>
            </a:r>
            <a:r>
              <a:rPr lang="fr-FR" dirty="0" err="1"/>
              <a:t>called</a:t>
            </a:r>
            <a:r>
              <a:rPr lang="fr-FR" dirty="0"/>
              <a:t> the Future Bus, </a:t>
            </a:r>
            <a:r>
              <a:rPr lang="fr-FR" dirty="0" err="1"/>
              <a:t>drove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12 miles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Amsterdam's</a:t>
            </a:r>
            <a:r>
              <a:rPr lang="fr-FR" dirty="0"/>
              <a:t> Schiphol </a:t>
            </a:r>
            <a:r>
              <a:rPr lang="fr-FR" dirty="0" err="1"/>
              <a:t>airport</a:t>
            </a:r>
            <a:r>
              <a:rPr lang="fr-FR" dirty="0"/>
              <a:t> to Haarlem, a city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Amsterdam.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/>
              <a:t>bus's</a:t>
            </a:r>
            <a:r>
              <a:rPr lang="fr-FR" dirty="0"/>
              <a:t> </a:t>
            </a:r>
            <a:r>
              <a:rPr lang="fr-FR" dirty="0" err="1"/>
              <a:t>journey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especially</a:t>
            </a:r>
            <a:r>
              <a:rPr lang="fr-FR" dirty="0"/>
              <a:t> impressive </a:t>
            </a:r>
            <a:r>
              <a:rPr lang="fr-FR" dirty="0" err="1"/>
              <a:t>because</a:t>
            </a:r>
            <a:r>
              <a:rPr lang="fr-FR" dirty="0"/>
              <a:t> the route </a:t>
            </a:r>
            <a:r>
              <a:rPr lang="fr-FR" dirty="0" err="1"/>
              <a:t>included</a:t>
            </a:r>
            <a:r>
              <a:rPr lang="fr-FR" dirty="0"/>
              <a:t> </a:t>
            </a:r>
            <a:r>
              <a:rPr lang="fr-FR" dirty="0" err="1"/>
              <a:t>traffic</a:t>
            </a:r>
            <a:r>
              <a:rPr lang="fr-FR" dirty="0"/>
              <a:t> lights, tunnels, and </a:t>
            </a:r>
            <a:r>
              <a:rPr lang="fr-FR" dirty="0" err="1"/>
              <a:t>required</a:t>
            </a:r>
            <a:r>
              <a:rPr lang="fr-FR" dirty="0"/>
              <a:t> the bus to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people. </a:t>
            </a:r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67" y="1645743"/>
            <a:ext cx="5800198" cy="35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AUTONOMOUS BUS :</a:t>
            </a:r>
            <a:r>
              <a:rPr lang="fr-FR" dirty="0" err="1" smtClean="0"/>
              <a:t>WEpods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69" y="1325563"/>
            <a:ext cx="4945636" cy="3034441"/>
          </a:xfrm>
        </p:spPr>
      </p:pic>
      <p:sp>
        <p:nvSpPr>
          <p:cNvPr id="5" name="ZoneTexte 4"/>
          <p:cNvSpPr txBox="1"/>
          <p:nvPr/>
        </p:nvSpPr>
        <p:spPr>
          <a:xfrm>
            <a:off x="0" y="1325563"/>
            <a:ext cx="685538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The </a:t>
            </a:r>
            <a:r>
              <a:rPr lang="fr-FR" sz="2400" dirty="0" err="1"/>
              <a:t>WEpods</a:t>
            </a:r>
            <a:r>
              <a:rPr lang="fr-FR" sz="2400" dirty="0"/>
              <a:t> </a:t>
            </a:r>
            <a:r>
              <a:rPr lang="fr-FR" sz="2400" dirty="0" err="1"/>
              <a:t>gradually</a:t>
            </a:r>
            <a:r>
              <a:rPr lang="fr-FR" sz="2400" dirty="0"/>
              <a:t> </a:t>
            </a:r>
            <a:r>
              <a:rPr lang="fr-FR" sz="2400" dirty="0" err="1"/>
              <a:t>learned</a:t>
            </a:r>
            <a:r>
              <a:rPr lang="fr-FR" sz="2400" dirty="0"/>
              <a:t> the route on the Wageningen Campus and to Ede-Wageningen train station. 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E</a:t>
            </a:r>
            <a:r>
              <a:rPr lang="fr-FR" sz="2400" dirty="0" err="1" smtClean="0"/>
              <a:t>ngineers</a:t>
            </a:r>
            <a:r>
              <a:rPr lang="fr-FR" sz="2400" dirty="0" smtClean="0"/>
              <a:t> </a:t>
            </a:r>
            <a:r>
              <a:rPr lang="fr-FR" sz="2400" dirty="0" err="1"/>
              <a:t>mapped</a:t>
            </a:r>
            <a:r>
              <a:rPr lang="fr-FR" sz="2400" dirty="0"/>
              <a:t> the route in </a:t>
            </a:r>
            <a:r>
              <a:rPr lang="fr-FR" sz="2400" dirty="0" err="1"/>
              <a:t>great</a:t>
            </a:r>
            <a:r>
              <a:rPr lang="fr-FR" sz="2400" dirty="0"/>
              <a:t> </a:t>
            </a:r>
            <a:r>
              <a:rPr lang="fr-FR" sz="2400" dirty="0" err="1"/>
              <a:t>detail</a:t>
            </a:r>
            <a:r>
              <a:rPr lang="fr-FR" sz="2400" dirty="0"/>
              <a:t>, </a:t>
            </a:r>
            <a:r>
              <a:rPr lang="fr-FR" sz="2400" dirty="0" err="1"/>
              <a:t>allowing</a:t>
            </a:r>
            <a:r>
              <a:rPr lang="fr-FR" sz="2400" dirty="0"/>
              <a:t> the </a:t>
            </a:r>
            <a:r>
              <a:rPr lang="fr-FR" sz="2400" dirty="0" err="1"/>
              <a:t>WEpods</a:t>
            </a:r>
            <a:r>
              <a:rPr lang="fr-FR" sz="2400" dirty="0"/>
              <a:t> to </a:t>
            </a:r>
            <a:r>
              <a:rPr lang="fr-FR" sz="2400" dirty="0" err="1"/>
              <a:t>follow</a:t>
            </a:r>
            <a:r>
              <a:rPr lang="fr-FR" sz="2400" dirty="0"/>
              <a:t> a straight, </a:t>
            </a:r>
            <a:r>
              <a:rPr lang="fr-FR" sz="2400" dirty="0" err="1"/>
              <a:t>fixed</a:t>
            </a:r>
            <a:r>
              <a:rPr lang="fr-FR" sz="2400" dirty="0"/>
              <a:t> line </a:t>
            </a:r>
            <a:r>
              <a:rPr lang="fr-FR" sz="2400" dirty="0" err="1"/>
              <a:t>through</a:t>
            </a:r>
            <a:r>
              <a:rPr lang="fr-FR" sz="2400" dirty="0"/>
              <a:t> the </a:t>
            </a:r>
            <a:r>
              <a:rPr lang="fr-FR" sz="2400" dirty="0" err="1"/>
              <a:t>streets</a:t>
            </a:r>
            <a:r>
              <a:rPr lang="fr-FR" sz="2400" dirty="0"/>
              <a:t>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were</a:t>
            </a:r>
            <a:r>
              <a:rPr lang="fr-FR" sz="2400" dirty="0"/>
              <a:t> </a:t>
            </a:r>
            <a:r>
              <a:rPr lang="fr-FR" sz="2400" dirty="0" err="1"/>
              <a:t>navigating</a:t>
            </a:r>
            <a:r>
              <a:rPr lang="fr-FR" sz="2400" dirty="0"/>
              <a:t>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The </a:t>
            </a:r>
            <a:r>
              <a:rPr lang="fr-FR" sz="2400" dirty="0"/>
              <a:t>T</a:t>
            </a:r>
            <a:r>
              <a:rPr lang="fr-FR" sz="2400" dirty="0" smtClean="0"/>
              <a:t>eam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developed</a:t>
            </a:r>
            <a:r>
              <a:rPr lang="fr-FR" sz="2400" dirty="0"/>
              <a:t> a smart </a:t>
            </a:r>
            <a:r>
              <a:rPr lang="fr-FR" sz="2400" dirty="0" err="1"/>
              <a:t>sensor</a:t>
            </a:r>
            <a:r>
              <a:rPr lang="fr-FR" sz="2400" dirty="0"/>
              <a:t> system </a:t>
            </a:r>
            <a:r>
              <a:rPr lang="fr-FR" sz="2400" dirty="0" err="1"/>
              <a:t>with</a:t>
            </a:r>
            <a:r>
              <a:rPr lang="fr-FR" sz="2400" dirty="0"/>
              <a:t> lasers, radars and cameras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allows</a:t>
            </a:r>
            <a:r>
              <a:rPr lang="fr-FR" sz="2400" dirty="0"/>
              <a:t> the </a:t>
            </a:r>
            <a:r>
              <a:rPr lang="fr-FR" sz="2400" dirty="0" err="1"/>
              <a:t>WEpod</a:t>
            </a:r>
            <a:r>
              <a:rPr lang="fr-FR" sz="2400" dirty="0"/>
              <a:t> to </a:t>
            </a:r>
            <a:r>
              <a:rPr lang="fr-FR" sz="2400" dirty="0" err="1"/>
              <a:t>anticipate</a:t>
            </a:r>
            <a:r>
              <a:rPr lang="fr-FR" sz="2400" dirty="0"/>
              <a:t>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traffic</a:t>
            </a:r>
            <a:r>
              <a:rPr lang="fr-FR" sz="2400" dirty="0"/>
              <a:t> more </a:t>
            </a:r>
            <a:r>
              <a:rPr lang="fr-FR" sz="2400" dirty="0" err="1"/>
              <a:t>effectively</a:t>
            </a:r>
            <a:r>
              <a:rPr lang="fr-FR" sz="2400" dirty="0"/>
              <a:t> and </a:t>
            </a:r>
            <a:r>
              <a:rPr lang="fr-FR" sz="2400" dirty="0" err="1"/>
              <a:t>distinguish</a:t>
            </a:r>
            <a:r>
              <a:rPr lang="fr-FR" sz="2400" dirty="0"/>
              <a:t> a </a:t>
            </a:r>
            <a:r>
              <a:rPr lang="fr-FR" sz="2400" dirty="0" err="1"/>
              <a:t>person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objects</a:t>
            </a:r>
            <a:r>
              <a:rPr lang="fr-FR" sz="2400" dirty="0"/>
              <a:t> </a:t>
            </a:r>
            <a:r>
              <a:rPr lang="fr-FR" sz="2400" dirty="0" err="1"/>
              <a:t>such</a:t>
            </a:r>
            <a:r>
              <a:rPr lang="fr-FR" sz="2400" dirty="0"/>
              <a:t> as a </a:t>
            </a:r>
            <a:r>
              <a:rPr lang="fr-FR" sz="2400" dirty="0" err="1"/>
              <a:t>branch</a:t>
            </a:r>
            <a:r>
              <a:rPr lang="fr-FR" sz="2400" dirty="0"/>
              <a:t>, for </a:t>
            </a:r>
            <a:r>
              <a:rPr lang="fr-FR" sz="2400" dirty="0" err="1"/>
              <a:t>example</a:t>
            </a:r>
            <a:r>
              <a:rPr lang="fr-FR" sz="2400" dirty="0"/>
              <a:t>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This </a:t>
            </a:r>
            <a:r>
              <a:rPr lang="fr-FR" sz="2400" dirty="0" err="1"/>
              <a:t>includes</a:t>
            </a:r>
            <a:r>
              <a:rPr lang="fr-FR" sz="2400" dirty="0"/>
              <a:t> self-</a:t>
            </a:r>
            <a:r>
              <a:rPr lang="fr-FR" sz="2400" dirty="0" err="1"/>
              <a:t>learning</a:t>
            </a:r>
            <a:r>
              <a:rPr lang="fr-FR" sz="2400" dirty="0"/>
              <a:t> software to </a:t>
            </a:r>
            <a:r>
              <a:rPr lang="fr-FR" sz="2400" dirty="0" err="1"/>
              <a:t>ensure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the </a:t>
            </a:r>
            <a:r>
              <a:rPr lang="fr-FR" sz="2400" dirty="0" err="1"/>
              <a:t>WEpods</a:t>
            </a:r>
            <a:r>
              <a:rPr lang="fr-FR" sz="2400" dirty="0"/>
              <a:t> </a:t>
            </a:r>
            <a:r>
              <a:rPr lang="fr-FR" sz="2400" dirty="0" err="1"/>
              <a:t>become</a:t>
            </a:r>
            <a:r>
              <a:rPr lang="fr-FR" sz="2400" dirty="0"/>
              <a:t> </a:t>
            </a:r>
            <a:r>
              <a:rPr lang="fr-FR" sz="2400" dirty="0" err="1"/>
              <a:t>smarter</a:t>
            </a:r>
            <a:r>
              <a:rPr lang="fr-FR" sz="2400" dirty="0"/>
              <a:t> as time </a:t>
            </a:r>
            <a:r>
              <a:rPr lang="fr-FR" sz="2400" dirty="0" err="1"/>
              <a:t>goes</a:t>
            </a:r>
            <a:r>
              <a:rPr lang="fr-FR" sz="2400" dirty="0"/>
              <a:t> by.</a:t>
            </a:r>
          </a:p>
        </p:txBody>
      </p:sp>
    </p:spTree>
    <p:extLst>
      <p:ext uri="{BB962C8B-B14F-4D97-AF65-F5344CB8AC3E}">
        <p14:creationId xmlns:p14="http://schemas.microsoft.com/office/powerpoint/2010/main" val="2078059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AUTONOMOUS SHUTTLE IN LAS VEGAS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58" y="2890158"/>
            <a:ext cx="5207781" cy="328680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58" y="1831830"/>
            <a:ext cx="5236029" cy="74800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0628" y="1225689"/>
            <a:ext cx="636814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/>
              <a:t>The </a:t>
            </a:r>
            <a:r>
              <a:rPr lang="fr-FR" sz="2200" dirty="0" err="1"/>
              <a:t>shuttles</a:t>
            </a:r>
            <a:r>
              <a:rPr lang="fr-FR" sz="2200" dirty="0"/>
              <a:t> are the </a:t>
            </a:r>
            <a:r>
              <a:rPr lang="fr-FR" sz="2200" dirty="0" err="1"/>
              <a:t>result</a:t>
            </a:r>
            <a:r>
              <a:rPr lang="fr-FR" sz="2200" dirty="0"/>
              <a:t> of a </a:t>
            </a:r>
            <a:r>
              <a:rPr lang="fr-FR" sz="2200" dirty="0" err="1"/>
              <a:t>partnership</a:t>
            </a:r>
            <a:r>
              <a:rPr lang="fr-FR" sz="2200" dirty="0"/>
              <a:t> </a:t>
            </a:r>
            <a:r>
              <a:rPr lang="fr-FR" sz="2200" dirty="0" err="1"/>
              <a:t>between</a:t>
            </a:r>
            <a:r>
              <a:rPr lang="fr-FR" sz="2200" dirty="0"/>
              <a:t> </a:t>
            </a:r>
            <a:r>
              <a:rPr lang="fr-FR" sz="2200" dirty="0" err="1"/>
              <a:t>shuttle</a:t>
            </a:r>
            <a:r>
              <a:rPr lang="fr-FR" sz="2200" dirty="0"/>
              <a:t>-maker </a:t>
            </a:r>
            <a:r>
              <a:rPr lang="fr-FR" sz="2200" dirty="0" err="1"/>
              <a:t>Navya</a:t>
            </a:r>
            <a:r>
              <a:rPr lang="fr-FR" sz="2200" dirty="0"/>
              <a:t>, </a:t>
            </a:r>
            <a:r>
              <a:rPr lang="fr-FR" sz="2200" dirty="0" err="1"/>
              <a:t>fleet</a:t>
            </a:r>
            <a:r>
              <a:rPr lang="fr-FR" sz="2200" dirty="0"/>
              <a:t> </a:t>
            </a:r>
            <a:r>
              <a:rPr lang="fr-FR" sz="2200" dirty="0" err="1"/>
              <a:t>logistics</a:t>
            </a:r>
            <a:r>
              <a:rPr lang="fr-FR" sz="2200" dirty="0"/>
              <a:t> provider </a:t>
            </a:r>
            <a:r>
              <a:rPr lang="fr-FR" sz="2200" dirty="0" err="1"/>
              <a:t>Keolis</a:t>
            </a:r>
            <a:r>
              <a:rPr lang="fr-FR" sz="2200" dirty="0"/>
              <a:t> and the city of Las </a:t>
            </a:r>
            <a:r>
              <a:rPr lang="fr-FR" sz="2200" dirty="0" smtClean="0"/>
              <a:t>Vegas. 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January</a:t>
            </a:r>
            <a:r>
              <a:rPr lang="fr-FR" sz="2200" dirty="0" smtClean="0"/>
              <a:t> 2017: </a:t>
            </a:r>
            <a:r>
              <a:rPr lang="fr-FR" sz="2200" dirty="0" err="1" smtClean="0"/>
              <a:t>Riding</a:t>
            </a:r>
            <a:r>
              <a:rPr lang="fr-FR" sz="2200" dirty="0" smtClean="0"/>
              <a:t> </a:t>
            </a:r>
            <a:r>
              <a:rPr lang="fr-FR" sz="2200" dirty="0"/>
              <a:t>a </a:t>
            </a:r>
            <a:r>
              <a:rPr lang="fr-FR" sz="2200" dirty="0" err="1"/>
              <a:t>regular</a:t>
            </a:r>
            <a:r>
              <a:rPr lang="fr-FR" sz="2200" dirty="0"/>
              <a:t> route </a:t>
            </a:r>
            <a:r>
              <a:rPr lang="fr-FR" sz="2200" dirty="0" err="1"/>
              <a:t>along</a:t>
            </a:r>
            <a:r>
              <a:rPr lang="fr-FR" sz="2200" dirty="0"/>
              <a:t> </a:t>
            </a:r>
            <a:r>
              <a:rPr lang="fr-FR" sz="2200" dirty="0" err="1"/>
              <a:t>iconic</a:t>
            </a:r>
            <a:r>
              <a:rPr lang="fr-FR" sz="2200" dirty="0"/>
              <a:t> Fremont Street </a:t>
            </a:r>
            <a:r>
              <a:rPr lang="fr-FR" sz="2200" dirty="0" err="1"/>
              <a:t>between</a:t>
            </a:r>
            <a:r>
              <a:rPr lang="fr-FR" sz="2200" dirty="0"/>
              <a:t> Las Vegas Boulevard and </a:t>
            </a:r>
            <a:r>
              <a:rPr lang="fr-FR" sz="2200" dirty="0" err="1"/>
              <a:t>Eighth</a:t>
            </a:r>
            <a:r>
              <a:rPr lang="fr-FR" sz="2200" dirty="0"/>
              <a:t> Street — right in the </a:t>
            </a:r>
            <a:r>
              <a:rPr lang="fr-FR" sz="2200" dirty="0" err="1"/>
              <a:t>thick</a:t>
            </a:r>
            <a:r>
              <a:rPr lang="fr-FR" sz="2200" dirty="0"/>
              <a:t> of </a:t>
            </a:r>
            <a:r>
              <a:rPr lang="fr-FR" sz="2200" dirty="0" err="1"/>
              <a:t>regular</a:t>
            </a:r>
            <a:r>
              <a:rPr lang="fr-FR" sz="2200" dirty="0"/>
              <a:t> </a:t>
            </a:r>
            <a:r>
              <a:rPr lang="fr-FR" sz="2200" dirty="0" err="1"/>
              <a:t>traffic</a:t>
            </a:r>
            <a:r>
              <a:rPr lang="fr-FR" sz="22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/>
              <a:t>The Arma figures out </a:t>
            </a:r>
            <a:r>
              <a:rPr lang="fr-FR" sz="2200" dirty="0" err="1"/>
              <a:t>where</a:t>
            </a:r>
            <a:r>
              <a:rPr lang="fr-FR" sz="2200" dirty="0"/>
              <a:t> </a:t>
            </a:r>
            <a:r>
              <a:rPr lang="fr-FR" sz="2200" dirty="0" err="1"/>
              <a:t>it</a:t>
            </a:r>
            <a:r>
              <a:rPr lang="fr-FR" sz="2200" dirty="0"/>
              <a:t>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thanks</a:t>
            </a:r>
            <a:r>
              <a:rPr lang="fr-FR" sz="2200" dirty="0"/>
              <a:t> to Lidar, cameras, and </a:t>
            </a:r>
            <a:r>
              <a:rPr lang="fr-FR" sz="2200" dirty="0" err="1"/>
              <a:t>odometry</a:t>
            </a:r>
            <a:r>
              <a:rPr lang="fr-FR" sz="2200" dirty="0"/>
              <a:t>. The first time the </a:t>
            </a:r>
            <a:r>
              <a:rPr lang="fr-FR" sz="2200" dirty="0" err="1"/>
              <a:t>vehicle</a:t>
            </a:r>
            <a:r>
              <a:rPr lang="fr-FR" sz="2200" dirty="0"/>
              <a:t> drives a route, </a:t>
            </a:r>
            <a:r>
              <a:rPr lang="fr-FR" sz="2200" dirty="0" err="1"/>
              <a:t>it</a:t>
            </a:r>
            <a:r>
              <a:rPr lang="fr-FR" sz="2200" dirty="0"/>
              <a:t> </a:t>
            </a:r>
            <a:r>
              <a:rPr lang="fr-FR" sz="2200" dirty="0" err="1"/>
              <a:t>needs</a:t>
            </a:r>
            <a:r>
              <a:rPr lang="fr-FR" sz="2200" dirty="0"/>
              <a:t> to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driven</a:t>
            </a:r>
            <a:r>
              <a:rPr lang="fr-FR" sz="2200" dirty="0"/>
              <a:t> </a:t>
            </a:r>
            <a:r>
              <a:rPr lang="fr-FR" sz="2200" dirty="0" err="1"/>
              <a:t>manually</a:t>
            </a:r>
            <a:r>
              <a:rPr lang="fr-FR" sz="2200" dirty="0"/>
              <a:t> by an </a:t>
            </a:r>
            <a:r>
              <a:rPr lang="fr-FR" sz="2200" dirty="0" err="1"/>
              <a:t>engineer</a:t>
            </a:r>
            <a:r>
              <a:rPr lang="fr-FR" sz="2200" dirty="0"/>
              <a:t> </a:t>
            </a:r>
            <a:r>
              <a:rPr lang="fr-FR" sz="2200" dirty="0" err="1"/>
              <a:t>using</a:t>
            </a:r>
            <a:r>
              <a:rPr lang="fr-FR" sz="2200" dirty="0"/>
              <a:t> a joystick. Once the route </a:t>
            </a:r>
            <a:r>
              <a:rPr lang="fr-FR" sz="2200" dirty="0" err="1"/>
              <a:t>is</a:t>
            </a:r>
            <a:r>
              <a:rPr lang="fr-FR" sz="2200" dirty="0"/>
              <a:t> set, </a:t>
            </a:r>
            <a:r>
              <a:rPr lang="fr-FR" sz="2200" dirty="0" err="1"/>
              <a:t>then</a:t>
            </a:r>
            <a:r>
              <a:rPr lang="fr-FR" sz="2200" dirty="0"/>
              <a:t> the joystick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removed</a:t>
            </a:r>
            <a:r>
              <a:rPr lang="fr-FR" sz="2200" dirty="0"/>
              <a:t> and the car </a:t>
            </a:r>
            <a:r>
              <a:rPr lang="fr-FR" sz="2200" dirty="0" err="1"/>
              <a:t>doesn't</a:t>
            </a:r>
            <a:r>
              <a:rPr lang="fr-FR" sz="2200" dirty="0"/>
              <a:t> have a </a:t>
            </a:r>
            <a:r>
              <a:rPr lang="fr-FR" sz="2200" dirty="0" err="1"/>
              <a:t>steering</a:t>
            </a:r>
            <a:r>
              <a:rPr lang="fr-FR" sz="2200" dirty="0"/>
              <a:t> </a:t>
            </a:r>
            <a:r>
              <a:rPr lang="fr-FR" sz="2200" dirty="0" err="1"/>
              <a:t>wheel</a:t>
            </a:r>
            <a:r>
              <a:rPr lang="fr-FR" sz="2200" dirty="0"/>
              <a:t> back up. </a:t>
            </a:r>
            <a:r>
              <a:rPr lang="fr-FR" sz="2200" dirty="0" err="1"/>
              <a:t>Everything</a:t>
            </a:r>
            <a:r>
              <a:rPr lang="fr-FR" sz="2200" dirty="0"/>
              <a:t> </a:t>
            </a:r>
            <a:r>
              <a:rPr lang="fr-FR" sz="2200" dirty="0" err="1"/>
              <a:t>happens</a:t>
            </a:r>
            <a:r>
              <a:rPr lang="fr-FR" sz="2200" dirty="0"/>
              <a:t> </a:t>
            </a:r>
            <a:r>
              <a:rPr lang="fr-FR" sz="2200" dirty="0" err="1"/>
              <a:t>through</a:t>
            </a:r>
            <a:r>
              <a:rPr lang="fr-FR" sz="2200" dirty="0"/>
              <a:t> the AI.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52875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SECURITY ISSUES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24" y="3897442"/>
            <a:ext cx="4515993" cy="2795615"/>
          </a:xfrm>
        </p:spPr>
      </p:pic>
      <p:sp>
        <p:nvSpPr>
          <p:cNvPr id="5" name="ZoneTexte 4"/>
          <p:cNvSpPr txBox="1"/>
          <p:nvPr/>
        </p:nvSpPr>
        <p:spPr>
          <a:xfrm>
            <a:off x="122879" y="1325563"/>
            <a:ext cx="717167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fr-FR" sz="2400" dirty="0" smtClean="0"/>
              <a:t>Google has </a:t>
            </a:r>
            <a:r>
              <a:rPr lang="fr-FR" sz="2400" dirty="0" err="1"/>
              <a:t>logged</a:t>
            </a:r>
            <a:r>
              <a:rPr lang="fr-FR" sz="2400" dirty="0"/>
              <a:t> over </a:t>
            </a:r>
            <a:r>
              <a:rPr lang="fr-FR" sz="2400" dirty="0" err="1"/>
              <a:t>two</a:t>
            </a:r>
            <a:r>
              <a:rPr lang="fr-FR" sz="2400" dirty="0"/>
              <a:t> million miles of on-the-road </a:t>
            </a:r>
            <a:r>
              <a:rPr lang="fr-FR" sz="2400" dirty="0" err="1"/>
              <a:t>driving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fleet</a:t>
            </a:r>
            <a:r>
              <a:rPr lang="fr-FR" sz="2400" dirty="0"/>
              <a:t> of 60 </a:t>
            </a:r>
            <a:r>
              <a:rPr lang="fr-FR" sz="2400" dirty="0" err="1"/>
              <a:t>autonomous</a:t>
            </a:r>
            <a:r>
              <a:rPr lang="fr-FR" sz="2400" dirty="0"/>
              <a:t> </a:t>
            </a:r>
            <a:r>
              <a:rPr lang="fr-FR" sz="2400" dirty="0" err="1" smtClean="0"/>
              <a:t>vehicles</a:t>
            </a:r>
            <a:r>
              <a:rPr lang="fr-FR" sz="2400" dirty="0" smtClean="0"/>
              <a:t>.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400" dirty="0" err="1" smtClean="0"/>
              <a:t>Its</a:t>
            </a:r>
            <a:r>
              <a:rPr lang="fr-FR" sz="2400" dirty="0" smtClean="0"/>
              <a:t> </a:t>
            </a:r>
            <a:r>
              <a:rPr lang="fr-FR" sz="2400" dirty="0" err="1"/>
              <a:t>monthly</a:t>
            </a:r>
            <a:r>
              <a:rPr lang="fr-FR" sz="2400" dirty="0"/>
              <a:t> </a:t>
            </a:r>
            <a:r>
              <a:rPr lang="fr-FR" sz="2400" dirty="0" err="1"/>
              <a:t>transparency</a:t>
            </a:r>
            <a:r>
              <a:rPr lang="fr-FR" sz="2400" dirty="0"/>
              <a:t> data on accident reports shows </a:t>
            </a:r>
            <a:r>
              <a:rPr lang="fr-FR" sz="2400" dirty="0" err="1"/>
              <a:t>only</a:t>
            </a:r>
            <a:r>
              <a:rPr lang="fr-FR" sz="2400" dirty="0"/>
              <a:t> 17 minor accidents over </a:t>
            </a:r>
            <a:r>
              <a:rPr lang="fr-FR" sz="2400" dirty="0" err="1"/>
              <a:t>seven</a:t>
            </a:r>
            <a:r>
              <a:rPr lang="fr-FR" sz="2400" dirty="0"/>
              <a:t> </a:t>
            </a:r>
            <a:r>
              <a:rPr lang="fr-FR" sz="2400" dirty="0" err="1"/>
              <a:t>years</a:t>
            </a:r>
            <a:r>
              <a:rPr lang="fr-FR" sz="2400" dirty="0"/>
              <a:t>, none </a:t>
            </a:r>
            <a:r>
              <a:rPr lang="fr-FR" sz="2400" dirty="0" err="1"/>
              <a:t>involving</a:t>
            </a:r>
            <a:r>
              <a:rPr lang="fr-FR" sz="2400" dirty="0"/>
              <a:t> </a:t>
            </a:r>
            <a:r>
              <a:rPr lang="fr-FR" sz="2400" dirty="0" err="1"/>
              <a:t>serious</a:t>
            </a:r>
            <a:r>
              <a:rPr lang="fr-FR" sz="2400" dirty="0"/>
              <a:t> </a:t>
            </a:r>
            <a:r>
              <a:rPr lang="fr-FR" sz="2400" dirty="0" err="1"/>
              <a:t>injury</a:t>
            </a:r>
            <a:r>
              <a:rPr lang="fr-FR" sz="2400" dirty="0"/>
              <a:t>. </a:t>
            </a:r>
            <a:endParaRPr lang="fr-FR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fr-FR" sz="2400" dirty="0" smtClean="0"/>
              <a:t>In </a:t>
            </a:r>
            <a:r>
              <a:rPr lang="fr-FR" sz="2400" dirty="0" err="1"/>
              <a:t>most</a:t>
            </a:r>
            <a:r>
              <a:rPr lang="fr-FR" sz="2400" dirty="0"/>
              <a:t> of </a:t>
            </a:r>
            <a:r>
              <a:rPr lang="fr-FR" sz="2400" dirty="0" err="1"/>
              <a:t>these</a:t>
            </a:r>
            <a:r>
              <a:rPr lang="fr-FR" sz="2400" dirty="0"/>
              <a:t> situations, the accidents </a:t>
            </a:r>
            <a:r>
              <a:rPr lang="fr-FR" sz="2400" dirty="0" err="1"/>
              <a:t>were</a:t>
            </a:r>
            <a:r>
              <a:rPr lang="fr-FR" sz="2400" dirty="0"/>
              <a:t> </a:t>
            </a:r>
            <a:r>
              <a:rPr lang="fr-FR" sz="2400" dirty="0" err="1"/>
              <a:t>caused</a:t>
            </a:r>
            <a:r>
              <a:rPr lang="fr-FR" sz="2400" dirty="0"/>
              <a:t> by </a:t>
            </a:r>
            <a:r>
              <a:rPr lang="fr-FR" sz="2400" dirty="0" err="1"/>
              <a:t>humans</a:t>
            </a:r>
            <a:r>
              <a:rPr lang="fr-FR" sz="2400" dirty="0"/>
              <a:t> in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vehicles</a:t>
            </a:r>
            <a:r>
              <a:rPr lang="fr-FR" sz="2400" dirty="0"/>
              <a:t> acting in </a:t>
            </a:r>
            <a:r>
              <a:rPr lang="fr-FR" sz="2400" dirty="0" err="1" smtClean="0"/>
              <a:t>unpre-dictable</a:t>
            </a:r>
            <a:r>
              <a:rPr lang="fr-FR" sz="2400" dirty="0" smtClean="0"/>
              <a:t> </a:t>
            </a:r>
            <a:r>
              <a:rPr lang="fr-FR" sz="2400" dirty="0" err="1"/>
              <a:t>ways</a:t>
            </a:r>
            <a:r>
              <a:rPr lang="fr-FR" sz="2400" dirty="0"/>
              <a:t> or </a:t>
            </a:r>
            <a:r>
              <a:rPr lang="fr-FR" sz="2400" dirty="0" err="1"/>
              <a:t>rear-ending</a:t>
            </a:r>
            <a:r>
              <a:rPr lang="fr-FR" sz="2400" dirty="0"/>
              <a:t> the </a:t>
            </a:r>
            <a:r>
              <a:rPr lang="fr-FR" sz="2400" dirty="0" err="1"/>
              <a:t>autonomous</a:t>
            </a:r>
            <a:r>
              <a:rPr lang="fr-FR" sz="2400" dirty="0"/>
              <a:t> </a:t>
            </a:r>
            <a:r>
              <a:rPr lang="fr-FR" sz="2400" dirty="0" err="1"/>
              <a:t>vehicle</a:t>
            </a:r>
            <a:r>
              <a:rPr lang="fr-FR" sz="2400" dirty="0" smtClean="0"/>
              <a:t>.</a:t>
            </a:r>
          </a:p>
          <a:p>
            <a:r>
              <a:rPr lang="fr-FR" sz="2400" dirty="0" smtClean="0"/>
              <a:t> 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400" dirty="0" smtClean="0"/>
              <a:t>But…</a:t>
            </a:r>
            <a:r>
              <a:rPr lang="fr-FR" sz="2400" dirty="0"/>
              <a:t>On May 8, </a:t>
            </a:r>
            <a:r>
              <a:rPr lang="fr-FR" sz="2400" dirty="0" smtClean="0"/>
              <a:t>Joshua Brown </a:t>
            </a:r>
            <a:r>
              <a:rPr lang="fr-FR" sz="2400" dirty="0" err="1"/>
              <a:t>was</a:t>
            </a:r>
            <a:r>
              <a:rPr lang="fr-FR" sz="2400" dirty="0"/>
              <a:t> </a:t>
            </a:r>
            <a:r>
              <a:rPr lang="fr-FR" sz="2400" dirty="0" err="1"/>
              <a:t>driving</a:t>
            </a:r>
            <a:r>
              <a:rPr lang="fr-FR" sz="2400" dirty="0"/>
              <a:t> on a </a:t>
            </a:r>
            <a:r>
              <a:rPr lang="fr-FR" sz="2400" dirty="0" err="1"/>
              <a:t>divided</a:t>
            </a:r>
            <a:r>
              <a:rPr lang="fr-FR" sz="2400" dirty="0"/>
              <a:t> </a:t>
            </a:r>
            <a:r>
              <a:rPr lang="fr-FR" sz="2400" dirty="0" err="1"/>
              <a:t>highway</a:t>
            </a:r>
            <a:r>
              <a:rPr lang="fr-FR" sz="2400" dirty="0"/>
              <a:t> in Florida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autopilot</a:t>
            </a:r>
            <a:r>
              <a:rPr lang="fr-FR" sz="2400" dirty="0"/>
              <a:t> </a:t>
            </a:r>
            <a:r>
              <a:rPr lang="fr-FR" sz="2400" dirty="0" err="1"/>
              <a:t>when</a:t>
            </a:r>
            <a:r>
              <a:rPr lang="fr-FR" sz="2400" dirty="0"/>
              <a:t> a </a:t>
            </a:r>
            <a:r>
              <a:rPr lang="fr-FR" sz="2400" dirty="0" err="1"/>
              <a:t>tractor-trailer</a:t>
            </a:r>
            <a:r>
              <a:rPr lang="fr-FR" sz="2400" dirty="0"/>
              <a:t> </a:t>
            </a:r>
            <a:r>
              <a:rPr lang="fr-FR" sz="2400" dirty="0" err="1"/>
              <a:t>drove</a:t>
            </a:r>
            <a:r>
              <a:rPr lang="fr-FR" sz="2400" dirty="0"/>
              <a:t> </a:t>
            </a:r>
            <a:r>
              <a:rPr lang="fr-FR" sz="2400" dirty="0" err="1"/>
              <a:t>across</a:t>
            </a:r>
            <a:r>
              <a:rPr lang="fr-FR" sz="2400" dirty="0"/>
              <a:t> the </a:t>
            </a:r>
            <a:r>
              <a:rPr lang="fr-FR" sz="2400" dirty="0" err="1"/>
              <a:t>highway</a:t>
            </a:r>
            <a:r>
              <a:rPr lang="fr-FR" sz="2400" dirty="0"/>
              <a:t> </a:t>
            </a:r>
            <a:r>
              <a:rPr lang="fr-FR" sz="2400" dirty="0" err="1"/>
              <a:t>perpendicular</a:t>
            </a:r>
            <a:r>
              <a:rPr lang="fr-FR" sz="2400" dirty="0"/>
              <a:t> to the </a:t>
            </a:r>
            <a:r>
              <a:rPr lang="fr-FR" sz="2400" dirty="0" smtClean="0"/>
              <a:t>Model S. Brown </a:t>
            </a:r>
            <a:r>
              <a:rPr lang="fr-FR" sz="2400" dirty="0" err="1" smtClean="0"/>
              <a:t>died</a:t>
            </a:r>
            <a:r>
              <a:rPr lang="fr-FR" sz="2400" dirty="0" smtClean="0"/>
              <a:t>. 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400" dirty="0" smtClean="0"/>
              <a:t>The National </a:t>
            </a:r>
            <a:r>
              <a:rPr lang="fr-FR" sz="2400" dirty="0" err="1" smtClean="0"/>
              <a:t>Hightway</a:t>
            </a:r>
            <a:r>
              <a:rPr lang="fr-FR" sz="2400" dirty="0" smtClean="0"/>
              <a:t> Traffic </a:t>
            </a:r>
            <a:r>
              <a:rPr lang="fr-FR" sz="2400" dirty="0" err="1" smtClean="0"/>
              <a:t>Safety</a:t>
            </a:r>
            <a:r>
              <a:rPr lang="fr-FR" sz="2400" dirty="0" smtClean="0"/>
              <a:t> Administration </a:t>
            </a:r>
            <a:r>
              <a:rPr lang="fr-FR" sz="2400" dirty="0" err="1" smtClean="0"/>
              <a:t>investigated</a:t>
            </a:r>
            <a:r>
              <a:rPr lang="fr-FR" sz="2400" dirty="0" smtClean="0"/>
              <a:t> the crash. </a:t>
            </a:r>
            <a:endParaRPr lang="fr-FR" sz="2400" dirty="0"/>
          </a:p>
          <a:p>
            <a:pPr marL="342900" indent="-342900">
              <a:buFont typeface="Wingdings" charset="2"/>
              <a:buChar char="§"/>
            </a:pPr>
            <a:endParaRPr lang="fr-FR" sz="2400" dirty="0"/>
          </a:p>
        </p:txBody>
      </p:sp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37" y="1325563"/>
            <a:ext cx="4516580" cy="242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3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068590" y="2020312"/>
            <a:ext cx="6053720" cy="28807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WHAT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72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OBSTACLES TO ADOPTION AND UTILIZATION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678" y="1325563"/>
            <a:ext cx="11465168" cy="539847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Bad </a:t>
            </a:r>
            <a:r>
              <a:rPr lang="fr-FR" dirty="0" err="1"/>
              <a:t>weather</a:t>
            </a:r>
            <a:r>
              <a:rPr lang="fr-FR" dirty="0"/>
              <a:t> </a:t>
            </a:r>
            <a:r>
              <a:rPr lang="fr-FR" dirty="0" err="1"/>
              <a:t>represents</a:t>
            </a:r>
            <a:r>
              <a:rPr lang="fr-FR" dirty="0"/>
              <a:t> an area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driverless</a:t>
            </a:r>
            <a:r>
              <a:rPr lang="fr-FR" dirty="0"/>
              <a:t> cars do not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Security </a:t>
            </a:r>
            <a:r>
              <a:rPr lang="fr-FR" dirty="0" err="1"/>
              <a:t>is</a:t>
            </a:r>
            <a:r>
              <a:rPr lang="fr-FR" dirty="0"/>
              <a:t> an important </a:t>
            </a:r>
            <a:r>
              <a:rPr lang="fr-FR" dirty="0" err="1"/>
              <a:t>consideration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sector</a:t>
            </a:r>
            <a:r>
              <a:rPr lang="fr-FR" dirty="0"/>
              <a:t>. There have been reports of </a:t>
            </a:r>
            <a:r>
              <a:rPr lang="fr-FR" dirty="0" err="1"/>
              <a:t>vehicles</a:t>
            </a:r>
            <a:r>
              <a:rPr lang="fr-FR" dirty="0"/>
              <a:t> </a:t>
            </a:r>
            <a:r>
              <a:rPr lang="fr-FR" dirty="0" err="1"/>
              <a:t>hacked</a:t>
            </a:r>
            <a:r>
              <a:rPr lang="fr-FR" dirty="0"/>
              <a:t> and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 smtClean="0"/>
              <a:t>disrupted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Poor </a:t>
            </a:r>
            <a:r>
              <a:rPr lang="fr-FR" dirty="0" err="1"/>
              <a:t>highways</a:t>
            </a:r>
            <a:r>
              <a:rPr lang="fr-FR" dirty="0"/>
              <a:t> pose challenges for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. Cars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predictable</a:t>
            </a:r>
            <a:r>
              <a:rPr lang="fr-FR" dirty="0"/>
              <a:t> surfaces and </a:t>
            </a:r>
            <a:r>
              <a:rPr lang="fr-FR" dirty="0" err="1"/>
              <a:t>clearly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traffic</a:t>
            </a:r>
            <a:r>
              <a:rPr lang="fr-FR" dirty="0"/>
              <a:t> </a:t>
            </a:r>
            <a:r>
              <a:rPr lang="fr-FR" dirty="0" err="1" smtClean="0"/>
              <a:t>lanes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Inadequate</a:t>
            </a:r>
            <a:r>
              <a:rPr lang="fr-FR" dirty="0" smtClean="0"/>
              <a:t> </a:t>
            </a:r>
            <a:r>
              <a:rPr lang="fr-FR" dirty="0" err="1"/>
              <a:t>spectrum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major </a:t>
            </a:r>
            <a:r>
              <a:rPr lang="fr-FR" dirty="0" err="1"/>
              <a:t>barrier</a:t>
            </a:r>
            <a:r>
              <a:rPr lang="fr-FR" dirty="0"/>
              <a:t> in </a:t>
            </a:r>
            <a:r>
              <a:rPr lang="fr-FR" dirty="0" err="1"/>
              <a:t>many</a:t>
            </a:r>
            <a:r>
              <a:rPr lang="fr-FR" dirty="0"/>
              <a:t> countries.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ranges </a:t>
            </a:r>
            <a:r>
              <a:rPr lang="fr-FR" dirty="0" err="1"/>
              <a:t>is</a:t>
            </a:r>
            <a:r>
              <a:rPr lang="fr-FR" dirty="0"/>
              <a:t> key to </a:t>
            </a:r>
            <a:r>
              <a:rPr lang="fr-FR" dirty="0" err="1" smtClean="0"/>
              <a:t>supporting</a:t>
            </a:r>
            <a:r>
              <a:rPr lang="fr-FR" dirty="0"/>
              <a:t> </a:t>
            </a:r>
            <a:r>
              <a:rPr lang="fr-FR" dirty="0" err="1" smtClean="0"/>
              <a:t>autonomous</a:t>
            </a:r>
            <a:r>
              <a:rPr lang="fr-FR" dirty="0" smtClean="0"/>
              <a:t> </a:t>
            </a:r>
            <a:r>
              <a:rPr lang="fr-FR" dirty="0" err="1" smtClean="0"/>
              <a:t>vehicle</a:t>
            </a:r>
            <a:r>
              <a:rPr lang="fr-FR" dirty="0" smtClean="0"/>
              <a:t>.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 and </a:t>
            </a:r>
            <a:r>
              <a:rPr lang="fr-FR" dirty="0" err="1"/>
              <a:t>industrial</a:t>
            </a:r>
            <a:r>
              <a:rPr lang="fr-FR" dirty="0"/>
              <a:t> applications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mid</a:t>
            </a:r>
            <a:r>
              <a:rPr lang="fr-FR" dirty="0"/>
              <a:t>-range </a:t>
            </a:r>
            <a:r>
              <a:rPr lang="fr-FR" dirty="0" err="1"/>
              <a:t>spectrum</a:t>
            </a:r>
            <a:r>
              <a:rPr lang="fr-FR" dirty="0"/>
              <a:t> </a:t>
            </a:r>
            <a:r>
              <a:rPr lang="fr-FR" dirty="0" err="1"/>
              <a:t>below</a:t>
            </a:r>
            <a:r>
              <a:rPr lang="fr-FR" dirty="0"/>
              <a:t> 6 </a:t>
            </a:r>
            <a:r>
              <a:rPr lang="fr-FR" dirty="0" smtClean="0"/>
              <a:t>GHz.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Public </a:t>
            </a:r>
            <a:r>
              <a:rPr lang="fr-FR" dirty="0" err="1" smtClean="0"/>
              <a:t>acceptance</a:t>
            </a:r>
            <a:r>
              <a:rPr lang="fr-FR" dirty="0" smtClean="0"/>
              <a:t> : </a:t>
            </a:r>
            <a:r>
              <a:rPr lang="fr-FR" dirty="0"/>
              <a:t>46 percent of </a:t>
            </a:r>
            <a:r>
              <a:rPr lang="fr-FR" dirty="0" err="1"/>
              <a:t>Americans</a:t>
            </a:r>
            <a:r>
              <a:rPr lang="fr-FR" dirty="0"/>
              <a:t> </a:t>
            </a:r>
            <a:r>
              <a:rPr lang="fr-FR" dirty="0" err="1"/>
              <a:t>said</a:t>
            </a:r>
            <a:r>
              <a:rPr lang="fr-FR" dirty="0"/>
              <a:t>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/>
              <a:t>prefer</a:t>
            </a:r>
            <a:r>
              <a:rPr lang="fr-FR" dirty="0"/>
              <a:t> no self-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, </a:t>
            </a:r>
            <a:r>
              <a:rPr lang="fr-FR" dirty="0" err="1"/>
              <a:t>followed</a:t>
            </a:r>
            <a:r>
              <a:rPr lang="fr-FR" dirty="0"/>
              <a:t> by 39 percent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partial self-</a:t>
            </a:r>
            <a:r>
              <a:rPr lang="fr-FR" dirty="0" err="1"/>
              <a:t>driving</a:t>
            </a:r>
            <a:r>
              <a:rPr lang="fr-FR" dirty="0"/>
              <a:t> [semi-</a:t>
            </a:r>
            <a:r>
              <a:rPr lang="fr-FR" dirty="0" err="1"/>
              <a:t>autonomous</a:t>
            </a:r>
            <a:r>
              <a:rPr lang="fr-FR" dirty="0"/>
              <a:t>] and 16 </a:t>
            </a:r>
            <a:r>
              <a:rPr lang="fr-FR" dirty="0" smtClean="0"/>
              <a:t>percent </a:t>
            </a:r>
            <a:r>
              <a:rPr lang="fr-FR" dirty="0" err="1"/>
              <a:t>who</a:t>
            </a:r>
            <a:r>
              <a:rPr lang="fr-FR" dirty="0"/>
              <a:t> support </a:t>
            </a:r>
            <a:r>
              <a:rPr lang="fr-FR" dirty="0" err="1"/>
              <a:t>complete</a:t>
            </a:r>
            <a:r>
              <a:rPr lang="fr-FR" dirty="0"/>
              <a:t> self-</a:t>
            </a:r>
            <a:r>
              <a:rPr lang="fr-FR" dirty="0" err="1"/>
              <a:t>driving</a:t>
            </a:r>
            <a:r>
              <a:rPr lang="fr-FR" dirty="0"/>
              <a:t> [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autonomous</a:t>
            </a:r>
            <a:r>
              <a:rPr lang="fr-FR" dirty="0"/>
              <a:t>] cars.</a:t>
            </a:r>
          </a:p>
          <a:p>
            <a:endParaRPr lang="fr-FR" dirty="0"/>
          </a:p>
          <a:p>
            <a:pPr>
              <a:buFont typeface="Wingdings" charset="2"/>
              <a:buChar char="§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097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55741"/>
          </a:xfrm>
        </p:spPr>
        <p:txBody>
          <a:bodyPr/>
          <a:lstStyle/>
          <a:p>
            <a:r>
              <a:rPr lang="fr-FR" dirty="0" smtClean="0"/>
              <a:t>AUTONOMOUS VEHICLE LEGISLATION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82" y="1055741"/>
            <a:ext cx="4461679" cy="2536855"/>
          </a:xfrm>
        </p:spPr>
      </p:pic>
      <p:sp>
        <p:nvSpPr>
          <p:cNvPr id="7" name="ZoneTexte 6"/>
          <p:cNvSpPr txBox="1"/>
          <p:nvPr/>
        </p:nvSpPr>
        <p:spPr>
          <a:xfrm>
            <a:off x="0" y="1287244"/>
            <a:ext cx="719527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000" dirty="0"/>
              <a:t>Nevada </a:t>
            </a:r>
            <a:r>
              <a:rPr lang="fr-FR" sz="2000" dirty="0" err="1"/>
              <a:t>was</a:t>
            </a:r>
            <a:r>
              <a:rPr lang="fr-FR" sz="2000" dirty="0"/>
              <a:t> the first state to </a:t>
            </a:r>
            <a:r>
              <a:rPr lang="fr-FR" sz="2000" dirty="0" err="1"/>
              <a:t>authorize</a:t>
            </a:r>
            <a:r>
              <a:rPr lang="fr-FR" sz="2000" dirty="0"/>
              <a:t> the </a:t>
            </a:r>
            <a:r>
              <a:rPr lang="fr-FR" sz="2000" dirty="0" err="1"/>
              <a:t>operation</a:t>
            </a:r>
            <a:r>
              <a:rPr lang="fr-FR" sz="2000" dirty="0"/>
              <a:t> of </a:t>
            </a:r>
            <a:r>
              <a:rPr lang="fr-FR" sz="2000" dirty="0" err="1"/>
              <a:t>autonomous</a:t>
            </a:r>
            <a:r>
              <a:rPr lang="fr-FR" sz="2000" dirty="0"/>
              <a:t> </a:t>
            </a:r>
            <a:r>
              <a:rPr lang="fr-FR" sz="2000" dirty="0" err="1"/>
              <a:t>vehicles</a:t>
            </a:r>
            <a:r>
              <a:rPr lang="fr-FR" sz="2000" dirty="0"/>
              <a:t> in 2011. </a:t>
            </a: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000" dirty="0" err="1" smtClean="0"/>
              <a:t>Since</a:t>
            </a:r>
            <a:r>
              <a:rPr lang="fr-FR" sz="2000" dirty="0" smtClean="0"/>
              <a:t> </a:t>
            </a:r>
            <a:r>
              <a:rPr lang="fr-FR" sz="2000" dirty="0" err="1"/>
              <a:t>then</a:t>
            </a:r>
            <a:r>
              <a:rPr lang="fr-FR" sz="2000" dirty="0"/>
              <a:t>, </a:t>
            </a:r>
            <a:r>
              <a:rPr lang="fr-FR" sz="2000" dirty="0" err="1"/>
              <a:t>seven</a:t>
            </a:r>
            <a:r>
              <a:rPr lang="fr-FR" sz="2000" dirty="0"/>
              <a:t> </a:t>
            </a:r>
            <a:r>
              <a:rPr lang="fr-FR" sz="2000" dirty="0" err="1"/>
              <a:t>other</a:t>
            </a:r>
            <a:r>
              <a:rPr lang="fr-FR" sz="2000" dirty="0"/>
              <a:t> states—</a:t>
            </a:r>
            <a:r>
              <a:rPr lang="fr-FR" sz="2000" dirty="0" err="1"/>
              <a:t>California</a:t>
            </a:r>
            <a:r>
              <a:rPr lang="fr-FR" sz="2000" dirty="0"/>
              <a:t>, Florida, </a:t>
            </a:r>
            <a:r>
              <a:rPr lang="fr-FR" sz="2000" dirty="0" err="1"/>
              <a:t>Louisiana</a:t>
            </a:r>
            <a:r>
              <a:rPr lang="fr-FR" sz="2000" dirty="0"/>
              <a:t>, Michigan, </a:t>
            </a:r>
            <a:r>
              <a:rPr lang="fr-FR" sz="2000" dirty="0" err="1"/>
              <a:t>North</a:t>
            </a:r>
            <a:r>
              <a:rPr lang="fr-FR" sz="2000" dirty="0"/>
              <a:t> Dakota, Tennessee and Utah—and Washington D.C. have </a:t>
            </a:r>
            <a:r>
              <a:rPr lang="fr-FR" sz="2000" dirty="0" err="1"/>
              <a:t>passed</a:t>
            </a:r>
            <a:r>
              <a:rPr lang="fr-FR" sz="2000" dirty="0"/>
              <a:t> </a:t>
            </a:r>
            <a:r>
              <a:rPr lang="fr-FR" sz="2000" dirty="0" err="1"/>
              <a:t>legislation</a:t>
            </a:r>
            <a:r>
              <a:rPr lang="fr-FR" sz="2000" dirty="0"/>
              <a:t> </a:t>
            </a:r>
            <a:r>
              <a:rPr lang="fr-FR" sz="2000" dirty="0" err="1"/>
              <a:t>related</a:t>
            </a:r>
            <a:r>
              <a:rPr lang="fr-FR" sz="2000" dirty="0"/>
              <a:t> to </a:t>
            </a:r>
            <a:r>
              <a:rPr lang="fr-FR" sz="2000" dirty="0" err="1"/>
              <a:t>autonomous</a:t>
            </a:r>
            <a:r>
              <a:rPr lang="fr-FR" sz="2000" dirty="0"/>
              <a:t> </a:t>
            </a:r>
            <a:r>
              <a:rPr lang="fr-FR" sz="2000" dirty="0" err="1"/>
              <a:t>vehicles</a:t>
            </a:r>
            <a:r>
              <a:rPr lang="fr-FR" sz="2000" dirty="0"/>
              <a:t>. </a:t>
            </a: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000" dirty="0" smtClean="0"/>
              <a:t>Ontario </a:t>
            </a:r>
            <a:r>
              <a:rPr lang="fr-FR" sz="2000" dirty="0"/>
              <a:t>in </a:t>
            </a:r>
            <a:r>
              <a:rPr lang="fr-FR" sz="2000" dirty="0" smtClean="0"/>
              <a:t>Canada  </a:t>
            </a:r>
            <a:r>
              <a:rPr lang="fr-FR" sz="2000" dirty="0"/>
              <a:t>gave the green light for </a:t>
            </a:r>
            <a:r>
              <a:rPr lang="fr-FR" sz="2000" dirty="0" err="1"/>
              <a:t>autonomous</a:t>
            </a:r>
            <a:r>
              <a:rPr lang="fr-FR" sz="2000" dirty="0"/>
              <a:t> </a:t>
            </a:r>
            <a:r>
              <a:rPr lang="fr-FR" sz="2000" dirty="0" err="1"/>
              <a:t>vehicles</a:t>
            </a:r>
            <a:r>
              <a:rPr lang="fr-FR" sz="2000" dirty="0"/>
              <a:t> in </a:t>
            </a:r>
            <a:r>
              <a:rPr lang="fr-FR" sz="2000" dirty="0" err="1"/>
              <a:t>October</a:t>
            </a:r>
            <a:r>
              <a:rPr lang="fr-FR" sz="2000" dirty="0"/>
              <a:t> </a:t>
            </a:r>
            <a:r>
              <a:rPr lang="fr-FR" sz="2000" dirty="0" smtClean="0"/>
              <a:t>2015. </a:t>
            </a:r>
          </a:p>
          <a:p>
            <a:pPr marL="285750" indent="-285750">
              <a:buFont typeface="Wingdings" charset="2"/>
              <a:buChar char="§"/>
            </a:pP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000" dirty="0"/>
              <a:t>On 19 </a:t>
            </a:r>
            <a:r>
              <a:rPr lang="fr-FR" sz="2000" dirty="0" err="1"/>
              <a:t>February</a:t>
            </a:r>
            <a:r>
              <a:rPr lang="fr-FR" sz="2000" dirty="0"/>
              <a:t> 2016, </a:t>
            </a:r>
            <a:r>
              <a:rPr lang="fr-FR" sz="2000" dirty="0" err="1" smtClean="0"/>
              <a:t>Assembly</a:t>
            </a:r>
            <a:r>
              <a:rPr lang="fr-FR" sz="2000" dirty="0" smtClean="0"/>
              <a:t> Bill</a:t>
            </a:r>
            <a:r>
              <a:rPr lang="fr-FR" sz="2000" dirty="0"/>
              <a:t> No. 2866 </a:t>
            </a:r>
            <a:r>
              <a:rPr lang="fr-FR" sz="2000" dirty="0" err="1"/>
              <a:t>was</a:t>
            </a:r>
            <a:r>
              <a:rPr lang="fr-FR" sz="2000" dirty="0"/>
              <a:t> </a:t>
            </a:r>
            <a:r>
              <a:rPr lang="fr-FR" sz="2000" dirty="0" err="1"/>
              <a:t>introduced</a:t>
            </a:r>
            <a:r>
              <a:rPr lang="fr-FR" sz="2000" dirty="0"/>
              <a:t> in </a:t>
            </a:r>
            <a:r>
              <a:rPr lang="fr-FR" sz="2000" dirty="0" err="1"/>
              <a:t>California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would</a:t>
            </a:r>
            <a:r>
              <a:rPr lang="fr-FR" sz="2000" dirty="0"/>
              <a:t> </a:t>
            </a:r>
            <a:r>
              <a:rPr lang="fr-FR" sz="2000" dirty="0" err="1"/>
              <a:t>allow</a:t>
            </a:r>
            <a:r>
              <a:rPr lang="fr-FR" sz="2000" dirty="0"/>
              <a:t> </a:t>
            </a:r>
            <a:r>
              <a:rPr lang="fr-FR" sz="2000" dirty="0" err="1"/>
              <a:t>completely</a:t>
            </a:r>
            <a:r>
              <a:rPr lang="fr-FR" sz="2000" dirty="0"/>
              <a:t> </a:t>
            </a:r>
            <a:r>
              <a:rPr lang="fr-FR" sz="2000" dirty="0" err="1"/>
              <a:t>autonomous</a:t>
            </a:r>
            <a:r>
              <a:rPr lang="fr-FR" sz="2000" dirty="0"/>
              <a:t> </a:t>
            </a:r>
            <a:r>
              <a:rPr lang="fr-FR" sz="2000" dirty="0" err="1"/>
              <a:t>vehicles</a:t>
            </a:r>
            <a:r>
              <a:rPr lang="fr-FR" sz="2000" dirty="0"/>
              <a:t> to </a:t>
            </a:r>
            <a:r>
              <a:rPr lang="fr-FR" sz="2000" dirty="0" err="1"/>
              <a:t>operate</a:t>
            </a:r>
            <a:r>
              <a:rPr lang="fr-FR" sz="2000" dirty="0"/>
              <a:t> on the road, </a:t>
            </a:r>
            <a:r>
              <a:rPr lang="fr-FR" sz="2000" dirty="0" err="1"/>
              <a:t>including</a:t>
            </a:r>
            <a:r>
              <a:rPr lang="fr-FR" sz="2000" dirty="0"/>
              <a:t> </a:t>
            </a:r>
            <a:r>
              <a:rPr lang="fr-FR" sz="2000" dirty="0" err="1"/>
              <a:t>those</a:t>
            </a:r>
            <a:r>
              <a:rPr lang="fr-FR" sz="2000" dirty="0"/>
              <a:t> </a:t>
            </a:r>
            <a:r>
              <a:rPr lang="fr-FR" sz="2000" dirty="0" err="1"/>
              <a:t>without</a:t>
            </a:r>
            <a:r>
              <a:rPr lang="fr-FR" sz="2000" dirty="0"/>
              <a:t> a driver, </a:t>
            </a:r>
            <a:r>
              <a:rPr lang="fr-FR" sz="2000" dirty="0" err="1"/>
              <a:t>steering</a:t>
            </a:r>
            <a:r>
              <a:rPr lang="fr-FR" sz="2000" dirty="0"/>
              <a:t> </a:t>
            </a:r>
            <a:r>
              <a:rPr lang="fr-FR" sz="2000" dirty="0" err="1"/>
              <a:t>wheel</a:t>
            </a:r>
            <a:r>
              <a:rPr lang="fr-FR" sz="2000" dirty="0"/>
              <a:t>, </a:t>
            </a:r>
            <a:r>
              <a:rPr lang="fr-FR" sz="2000" dirty="0" err="1"/>
              <a:t>accelerator</a:t>
            </a:r>
            <a:r>
              <a:rPr lang="fr-FR" sz="2000" dirty="0"/>
              <a:t> </a:t>
            </a:r>
            <a:r>
              <a:rPr lang="fr-FR" sz="2000" dirty="0" err="1"/>
              <a:t>pedal</a:t>
            </a:r>
            <a:r>
              <a:rPr lang="fr-FR" sz="2000" dirty="0"/>
              <a:t>, or </a:t>
            </a:r>
            <a:r>
              <a:rPr lang="fr-FR" sz="2000" dirty="0" err="1"/>
              <a:t>brake</a:t>
            </a:r>
            <a:r>
              <a:rPr lang="fr-FR" sz="2000" dirty="0"/>
              <a:t> </a:t>
            </a:r>
            <a:r>
              <a:rPr lang="fr-FR" sz="2000" dirty="0" err="1"/>
              <a:t>pedal</a:t>
            </a:r>
            <a:r>
              <a:rPr lang="fr-FR" sz="2000" dirty="0"/>
              <a:t>. </a:t>
            </a: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000" dirty="0"/>
              <a:t> In </a:t>
            </a:r>
            <a:r>
              <a:rPr lang="fr-FR" sz="2000" dirty="0" err="1"/>
              <a:t>December</a:t>
            </a:r>
            <a:r>
              <a:rPr lang="fr-FR" sz="2000" dirty="0"/>
              <a:t> 2016, </a:t>
            </a:r>
            <a:r>
              <a:rPr lang="fr-FR" sz="2000" dirty="0" smtClean="0"/>
              <a:t>the </a:t>
            </a:r>
            <a:r>
              <a:rPr lang="fr-FR" sz="2000" dirty="0" err="1" smtClean="0"/>
              <a:t>California</a:t>
            </a:r>
            <a:r>
              <a:rPr lang="fr-FR" sz="2000" dirty="0" smtClean="0"/>
              <a:t> </a:t>
            </a:r>
            <a:r>
              <a:rPr lang="fr-FR" sz="2000" dirty="0" err="1" smtClean="0"/>
              <a:t>Department</a:t>
            </a:r>
            <a:r>
              <a:rPr lang="fr-FR" sz="2000" dirty="0" smtClean="0"/>
              <a:t> of </a:t>
            </a:r>
            <a:r>
              <a:rPr lang="fr-FR" sz="2000" dirty="0" err="1" smtClean="0"/>
              <a:t>Motor</a:t>
            </a:r>
            <a:r>
              <a:rPr lang="fr-FR" sz="2000" dirty="0" smtClean="0"/>
              <a:t> </a:t>
            </a:r>
            <a:r>
              <a:rPr lang="fr-FR" sz="2000" dirty="0" err="1" smtClean="0"/>
              <a:t>Vehicles</a:t>
            </a:r>
            <a:r>
              <a:rPr lang="fr-FR" sz="2000" dirty="0"/>
              <a:t> </a:t>
            </a:r>
            <a:r>
              <a:rPr lang="fr-FR" sz="2000" dirty="0" err="1"/>
              <a:t>ordered</a:t>
            </a:r>
            <a:r>
              <a:rPr lang="fr-FR" sz="2000" dirty="0"/>
              <a:t> </a:t>
            </a:r>
            <a:r>
              <a:rPr lang="fr-FR" sz="2000" dirty="0" smtClean="0"/>
              <a:t>Uber</a:t>
            </a:r>
            <a:r>
              <a:rPr lang="fr-FR" sz="2000" dirty="0"/>
              <a:t> to </a:t>
            </a:r>
            <a:r>
              <a:rPr lang="fr-FR" sz="2000" dirty="0" err="1"/>
              <a:t>remove</a:t>
            </a:r>
            <a:r>
              <a:rPr lang="fr-FR" sz="2000" dirty="0"/>
              <a:t> </a:t>
            </a:r>
            <a:r>
              <a:rPr lang="fr-FR" sz="2000" dirty="0" err="1"/>
              <a:t>its</a:t>
            </a:r>
            <a:r>
              <a:rPr lang="fr-FR" sz="2000" dirty="0"/>
              <a:t> self </a:t>
            </a:r>
            <a:r>
              <a:rPr lang="fr-FR" sz="2000" dirty="0" err="1"/>
              <a:t>driving</a:t>
            </a:r>
            <a:r>
              <a:rPr lang="fr-FR" sz="2000" dirty="0"/>
              <a:t> </a:t>
            </a:r>
            <a:r>
              <a:rPr lang="fr-FR" sz="2000" dirty="0" err="1"/>
              <a:t>vehicles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the road in </a:t>
            </a:r>
            <a:r>
              <a:rPr lang="fr-FR" sz="2000" dirty="0" err="1"/>
              <a:t>response</a:t>
            </a:r>
            <a:r>
              <a:rPr lang="fr-FR" sz="2000" dirty="0"/>
              <a:t> to </a:t>
            </a:r>
            <a:r>
              <a:rPr lang="fr-FR" sz="2000" dirty="0" err="1"/>
              <a:t>two</a:t>
            </a:r>
            <a:r>
              <a:rPr lang="fr-FR" sz="2000" dirty="0"/>
              <a:t> </a:t>
            </a:r>
            <a:r>
              <a:rPr lang="fr-FR" sz="2000" dirty="0" err="1"/>
              <a:t>red</a:t>
            </a:r>
            <a:r>
              <a:rPr lang="fr-FR" sz="2000" dirty="0"/>
              <a:t>-light violations.</a:t>
            </a:r>
          </a:p>
          <a:p>
            <a:pPr marL="285750" indent="-285750">
              <a:buFont typeface="Wingdings" charset="2"/>
              <a:buChar char="§"/>
            </a:pPr>
            <a:endParaRPr lang="fr-FR" dirty="0"/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82" y="3880671"/>
            <a:ext cx="4461679" cy="28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AUTONOMOUS VEHICLE LEGISLATION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251446"/>
            <a:ext cx="6775553" cy="551638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/>
              <a:t>In 2013, the </a:t>
            </a:r>
            <a:r>
              <a:rPr lang="fr-FR" sz="2400" dirty="0" smtClean="0"/>
              <a:t>UK </a:t>
            </a:r>
            <a:r>
              <a:rPr lang="fr-FR" sz="2400" dirty="0" err="1" smtClean="0"/>
              <a:t>government</a:t>
            </a:r>
            <a:r>
              <a:rPr lang="fr-FR" sz="2400" dirty="0"/>
              <a:t> </a:t>
            </a:r>
            <a:r>
              <a:rPr lang="fr-FR" sz="2400" dirty="0" err="1"/>
              <a:t>permitted</a:t>
            </a:r>
            <a:r>
              <a:rPr lang="fr-FR" sz="2400" dirty="0"/>
              <a:t> the </a:t>
            </a:r>
            <a:r>
              <a:rPr lang="fr-FR" sz="2400" dirty="0" err="1"/>
              <a:t>testing</a:t>
            </a:r>
            <a:r>
              <a:rPr lang="fr-FR" sz="2400" dirty="0"/>
              <a:t> of </a:t>
            </a:r>
            <a:r>
              <a:rPr lang="fr-FR" sz="2400" dirty="0" err="1"/>
              <a:t>autonomous</a:t>
            </a:r>
            <a:r>
              <a:rPr lang="fr-FR" sz="2400" dirty="0"/>
              <a:t> cars on public </a:t>
            </a:r>
            <a:r>
              <a:rPr lang="fr-FR" sz="2400" dirty="0" err="1" smtClean="0"/>
              <a:t>roads</a:t>
            </a: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Spring</a:t>
            </a:r>
            <a:r>
              <a:rPr lang="fr-FR" sz="2400" dirty="0" smtClean="0"/>
              <a:t> </a:t>
            </a:r>
            <a:r>
              <a:rPr lang="fr-FR" sz="2400" dirty="0"/>
              <a:t>of 2015, the </a:t>
            </a:r>
            <a:r>
              <a:rPr lang="fr-FR" sz="2400" dirty="0" err="1"/>
              <a:t>Federal</a:t>
            </a:r>
            <a:r>
              <a:rPr lang="fr-FR" sz="2400" dirty="0"/>
              <a:t> </a:t>
            </a:r>
            <a:r>
              <a:rPr lang="fr-FR" sz="2400" dirty="0" err="1"/>
              <a:t>Department</a:t>
            </a:r>
            <a:r>
              <a:rPr lang="fr-FR" sz="2400" dirty="0"/>
              <a:t> of </a:t>
            </a:r>
            <a:r>
              <a:rPr lang="fr-FR" sz="2400" dirty="0" err="1"/>
              <a:t>Environment</a:t>
            </a:r>
            <a:r>
              <a:rPr lang="fr-FR" sz="2400" dirty="0"/>
              <a:t>, Transport, </a:t>
            </a:r>
            <a:r>
              <a:rPr lang="fr-FR" sz="2400" dirty="0" err="1"/>
              <a:t>Energy</a:t>
            </a:r>
            <a:r>
              <a:rPr lang="fr-FR" sz="2400" dirty="0"/>
              <a:t> and Communications in </a:t>
            </a:r>
            <a:r>
              <a:rPr lang="fr-FR" sz="2400" dirty="0" err="1"/>
              <a:t>Switzerland</a:t>
            </a:r>
            <a:r>
              <a:rPr lang="fr-FR" sz="2400" dirty="0"/>
              <a:t> (UVEK) </a:t>
            </a:r>
            <a:r>
              <a:rPr lang="fr-FR" sz="2400" dirty="0" err="1" smtClean="0"/>
              <a:t>allowed</a:t>
            </a:r>
            <a:r>
              <a:rPr lang="fr-FR" sz="2400" dirty="0" smtClean="0"/>
              <a:t> Swisscom</a:t>
            </a:r>
            <a:r>
              <a:rPr lang="fr-FR" sz="2400" dirty="0"/>
              <a:t>  to test a </a:t>
            </a:r>
            <a:r>
              <a:rPr lang="fr-FR" sz="2400" dirty="0" err="1" smtClean="0"/>
              <a:t>driverless</a:t>
            </a:r>
            <a:r>
              <a:rPr lang="fr-FR" sz="2400" dirty="0" smtClean="0"/>
              <a:t> Volkswagen Passat</a:t>
            </a:r>
            <a:r>
              <a:rPr lang="fr-FR" sz="2400" dirty="0"/>
              <a:t> </a:t>
            </a:r>
            <a:r>
              <a:rPr lang="fr-FR" sz="2400" dirty="0" smtClean="0"/>
              <a:t>on </a:t>
            </a:r>
            <a:r>
              <a:rPr lang="fr-FR" sz="2400" dirty="0"/>
              <a:t>the </a:t>
            </a:r>
            <a:r>
              <a:rPr lang="fr-FR" sz="2400" dirty="0" err="1"/>
              <a:t>streets</a:t>
            </a:r>
            <a:r>
              <a:rPr lang="fr-FR" sz="2400" dirty="0"/>
              <a:t> </a:t>
            </a:r>
            <a:r>
              <a:rPr lang="fr-FR" sz="2400" dirty="0" smtClean="0"/>
              <a:t>of Zurich. 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Spring</a:t>
            </a:r>
            <a:r>
              <a:rPr lang="fr-FR" sz="2400" dirty="0" smtClean="0"/>
              <a:t> </a:t>
            </a:r>
            <a:r>
              <a:rPr lang="fr-FR" sz="2400" dirty="0"/>
              <a:t>2016, The </a:t>
            </a:r>
            <a:r>
              <a:rPr lang="fr-FR" sz="2400" dirty="0" err="1"/>
              <a:t>German</a:t>
            </a:r>
            <a:r>
              <a:rPr lang="fr-FR" sz="2400" dirty="0"/>
              <a:t> </a:t>
            </a:r>
            <a:r>
              <a:rPr lang="fr-FR" sz="2400" dirty="0" err="1"/>
              <a:t>government</a:t>
            </a:r>
            <a:r>
              <a:rPr lang="fr-FR" sz="2400" dirty="0"/>
              <a:t> </a:t>
            </a:r>
            <a:r>
              <a:rPr lang="fr-FR" sz="2400" dirty="0" err="1"/>
              <a:t>adopted</a:t>
            </a:r>
            <a:r>
              <a:rPr lang="fr-FR" sz="2400" dirty="0"/>
              <a:t> a bill on </a:t>
            </a:r>
            <a:r>
              <a:rPr lang="fr-FR" sz="2400" dirty="0" err="1"/>
              <a:t>traffic</a:t>
            </a:r>
            <a:r>
              <a:rPr lang="fr-FR" sz="2400" dirty="0"/>
              <a:t> </a:t>
            </a:r>
            <a:r>
              <a:rPr lang="fr-FR" sz="2400" dirty="0" err="1"/>
              <a:t>rules</a:t>
            </a:r>
            <a:r>
              <a:rPr lang="fr-FR" sz="2400" dirty="0"/>
              <a:t> to </a:t>
            </a:r>
            <a:r>
              <a:rPr lang="fr-FR" sz="2400" dirty="0" err="1"/>
              <a:t>accommodate</a:t>
            </a:r>
            <a:r>
              <a:rPr lang="fr-FR" sz="2400" dirty="0"/>
              <a:t> </a:t>
            </a:r>
            <a:r>
              <a:rPr lang="fr-FR" sz="2400" dirty="0" err="1"/>
              <a:t>automated</a:t>
            </a:r>
            <a:r>
              <a:rPr lang="fr-FR" sz="2400" dirty="0"/>
              <a:t> </a:t>
            </a:r>
            <a:r>
              <a:rPr lang="fr-FR" sz="2400" dirty="0" err="1"/>
              <a:t>driving</a:t>
            </a:r>
            <a:r>
              <a:rPr lang="fr-FR" sz="2400" dirty="0"/>
              <a:t>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Summer</a:t>
            </a:r>
            <a:r>
              <a:rPr lang="fr-FR" sz="2400" dirty="0"/>
              <a:t> 2016, the French </a:t>
            </a:r>
            <a:r>
              <a:rPr lang="fr-FR" sz="2400" dirty="0" err="1"/>
              <a:t>government</a:t>
            </a:r>
            <a:r>
              <a:rPr lang="fr-FR" sz="2400" dirty="0"/>
              <a:t> gave the go-</a:t>
            </a:r>
            <a:r>
              <a:rPr lang="fr-FR" sz="2400" dirty="0" err="1"/>
              <a:t>ahead</a:t>
            </a:r>
            <a:r>
              <a:rPr lang="fr-FR" sz="2400" dirty="0"/>
              <a:t> for </a:t>
            </a:r>
            <a:r>
              <a:rPr lang="fr-FR" sz="2400" dirty="0" err="1"/>
              <a:t>driverless</a:t>
            </a:r>
            <a:r>
              <a:rPr lang="fr-FR" sz="2400" dirty="0"/>
              <a:t> cars to hit the </a:t>
            </a:r>
            <a:r>
              <a:rPr lang="fr-FR" sz="2400" dirty="0" err="1"/>
              <a:t>highway</a:t>
            </a:r>
            <a:r>
              <a:rPr lang="fr-FR" sz="2400" dirty="0"/>
              <a:t> on a trial basis, as part of the </a:t>
            </a:r>
            <a:r>
              <a:rPr lang="fr-FR" sz="2400" dirty="0" err="1"/>
              <a:t>government's</a:t>
            </a:r>
            <a:r>
              <a:rPr lang="fr-FR" sz="2400" dirty="0"/>
              <a:t> "New </a:t>
            </a:r>
            <a:r>
              <a:rPr lang="fr-FR" sz="2400" dirty="0" err="1"/>
              <a:t>industrial</a:t>
            </a:r>
            <a:r>
              <a:rPr lang="fr-FR" sz="2400" dirty="0"/>
              <a:t> France" plan to </a:t>
            </a:r>
            <a:r>
              <a:rPr lang="fr-FR" sz="2400" dirty="0" err="1"/>
              <a:t>make</a:t>
            </a:r>
            <a:r>
              <a:rPr lang="fr-FR" sz="2400" dirty="0"/>
              <a:t> </a:t>
            </a:r>
            <a:r>
              <a:rPr lang="fr-FR" sz="2400" dirty="0" err="1"/>
              <a:t>some</a:t>
            </a:r>
            <a:r>
              <a:rPr lang="fr-FR" sz="2400" dirty="0"/>
              <a:t> 34 areas of the </a:t>
            </a:r>
            <a:r>
              <a:rPr lang="fr-FR" sz="2400" dirty="0" err="1"/>
              <a:t>economy</a:t>
            </a:r>
            <a:r>
              <a:rPr lang="fr-FR" sz="2400" dirty="0"/>
              <a:t> more </a:t>
            </a:r>
            <a:r>
              <a:rPr lang="fr-FR" sz="2400" dirty="0" err="1"/>
              <a:t>competitive</a:t>
            </a:r>
            <a:r>
              <a:rPr lang="fr-FR" sz="2400" dirty="0"/>
              <a:t> on the world stage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August 2016</a:t>
            </a:r>
            <a:r>
              <a:rPr lang="fr-FR" sz="2400" dirty="0"/>
              <a:t>, U.S. startup </a:t>
            </a:r>
            <a:r>
              <a:rPr lang="fr-FR" sz="2400" dirty="0" err="1" smtClean="0"/>
              <a:t>NuTonomy</a:t>
            </a:r>
            <a:r>
              <a:rPr lang="fr-FR" sz="2400" dirty="0" smtClean="0"/>
              <a:t> </a:t>
            </a:r>
            <a:r>
              <a:rPr lang="fr-FR" sz="2400" dirty="0"/>
              <a:t>has </a:t>
            </a:r>
            <a:r>
              <a:rPr lang="fr-FR" sz="2400" dirty="0" err="1"/>
              <a:t>launched</a:t>
            </a:r>
            <a:r>
              <a:rPr lang="fr-FR" sz="2400" dirty="0"/>
              <a:t> a trial in Singapore of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says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the first </a:t>
            </a:r>
            <a:r>
              <a:rPr lang="fr-FR" sz="2400" dirty="0" err="1"/>
              <a:t>driverless</a:t>
            </a:r>
            <a:r>
              <a:rPr lang="fr-FR" sz="2400" dirty="0"/>
              <a:t> taxi </a:t>
            </a:r>
            <a:r>
              <a:rPr lang="fr-FR" sz="2400" dirty="0" err="1"/>
              <a:t>fleet</a:t>
            </a:r>
            <a:r>
              <a:rPr lang="fr-FR" sz="2400" dirty="0"/>
              <a:t> in the world</a:t>
            </a:r>
            <a:r>
              <a:rPr lang="fr-FR" sz="2400" dirty="0" smtClean="0"/>
              <a:t>. Delphi </a:t>
            </a:r>
            <a:r>
              <a:rPr lang="fr-FR" sz="2400" dirty="0" err="1" smtClean="0"/>
              <a:t>announced</a:t>
            </a:r>
            <a:r>
              <a:rPr lang="fr-FR" sz="2400" dirty="0" smtClean="0"/>
              <a:t> tests in 2017. </a:t>
            </a:r>
            <a:endParaRPr lang="fr-FR" sz="2400" dirty="0"/>
          </a:p>
          <a:p>
            <a:pPr marL="285750" indent="-285750">
              <a:buFont typeface="Wingdings" charset="2"/>
              <a:buChar char="§"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06" y="995780"/>
            <a:ext cx="4593769" cy="2841908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06" y="4009636"/>
            <a:ext cx="4593769" cy="28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POTENTIAL GROWTH </a:t>
            </a:r>
            <a:endParaRPr lang="fr-FR" dirty="0"/>
          </a:p>
        </p:txBody>
      </p:sp>
      <p:pic>
        <p:nvPicPr>
          <p:cNvPr id="8" name="Espace réservé du contenu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64" y="1170216"/>
            <a:ext cx="5429194" cy="487455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00636" y="1238345"/>
            <a:ext cx="59052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now</a:t>
            </a:r>
            <a:r>
              <a:rPr lang="fr-FR" sz="2400" dirty="0"/>
              <a:t> and </a:t>
            </a:r>
            <a:r>
              <a:rPr lang="fr-FR" sz="2400" dirty="0" smtClean="0"/>
              <a:t>2021, </a:t>
            </a:r>
            <a:r>
              <a:rPr lang="fr-FR" sz="2400" dirty="0"/>
              <a:t>The World </a:t>
            </a:r>
            <a:r>
              <a:rPr lang="fr-FR" sz="2400" dirty="0" err="1"/>
              <a:t>Economic</a:t>
            </a:r>
            <a:r>
              <a:rPr lang="fr-FR" sz="2400" dirty="0"/>
              <a:t> Forum </a:t>
            </a:r>
            <a:r>
              <a:rPr lang="fr-FR" sz="2400" dirty="0" err="1"/>
              <a:t>estimates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the digital transformation of the </a:t>
            </a:r>
            <a:r>
              <a:rPr lang="fr-FR" sz="2400" dirty="0" err="1"/>
              <a:t>automotive</a:t>
            </a:r>
            <a:r>
              <a:rPr lang="fr-FR" sz="2400" dirty="0"/>
              <a:t> </a:t>
            </a:r>
            <a:r>
              <a:rPr lang="fr-FR" sz="2400" dirty="0" err="1"/>
              <a:t>industry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generate</a:t>
            </a:r>
            <a:r>
              <a:rPr lang="fr-FR" sz="2400" dirty="0"/>
              <a:t> $67 billion in value for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sector</a:t>
            </a:r>
            <a:r>
              <a:rPr lang="fr-FR" sz="2400" dirty="0"/>
              <a:t> and $3.1 trillion in </a:t>
            </a:r>
            <a:r>
              <a:rPr lang="fr-FR" sz="2400" dirty="0" err="1"/>
              <a:t>societal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That </a:t>
            </a:r>
            <a:r>
              <a:rPr lang="fr-FR" sz="2400" dirty="0" err="1"/>
              <a:t>includes</a:t>
            </a:r>
            <a:r>
              <a:rPr lang="fr-FR" sz="2400" dirty="0"/>
              <a:t> </a:t>
            </a:r>
            <a:r>
              <a:rPr lang="fr-FR" sz="2400" dirty="0" err="1"/>
              <a:t>improvements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autonomous</a:t>
            </a:r>
            <a:r>
              <a:rPr lang="fr-FR" sz="2400" dirty="0"/>
              <a:t> </a:t>
            </a:r>
            <a:r>
              <a:rPr lang="fr-FR" sz="2400" dirty="0" err="1"/>
              <a:t>vehicles</a:t>
            </a:r>
            <a:r>
              <a:rPr lang="fr-FR" sz="2400" dirty="0"/>
              <a:t>, </a:t>
            </a:r>
            <a:r>
              <a:rPr lang="fr-FR" sz="2400" dirty="0" err="1"/>
              <a:t>connected</a:t>
            </a:r>
            <a:r>
              <a:rPr lang="fr-FR" sz="2400" dirty="0"/>
              <a:t> </a:t>
            </a:r>
            <a:r>
              <a:rPr lang="fr-FR" sz="2400" dirty="0" err="1"/>
              <a:t>travelers</a:t>
            </a:r>
            <a:r>
              <a:rPr lang="fr-FR" sz="2400" dirty="0"/>
              <a:t>, and the transportation </a:t>
            </a:r>
            <a:r>
              <a:rPr lang="fr-FR" sz="2400" dirty="0" err="1"/>
              <a:t>enterprise</a:t>
            </a:r>
            <a:r>
              <a:rPr lang="fr-FR" sz="2400" dirty="0"/>
              <a:t> </a:t>
            </a:r>
            <a:r>
              <a:rPr lang="fr-FR" sz="2400" dirty="0" err="1"/>
              <a:t>ecosystem</a:t>
            </a:r>
            <a:r>
              <a:rPr lang="fr-FR" sz="2400" dirty="0"/>
              <a:t> as a </a:t>
            </a:r>
            <a:r>
              <a:rPr lang="fr-FR" sz="2400" dirty="0" err="1"/>
              <a:t>whole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For </a:t>
            </a:r>
            <a:r>
              <a:rPr lang="fr-FR" sz="2400" dirty="0" err="1" smtClean="0"/>
              <a:t>Nvidia</a:t>
            </a:r>
            <a:r>
              <a:rPr lang="fr-FR" sz="2400" dirty="0" smtClean="0"/>
              <a:t> CEO, AI Transportation </a:t>
            </a:r>
            <a:r>
              <a:rPr lang="fr-FR" sz="2400" dirty="0" err="1" smtClean="0"/>
              <a:t>market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a $10 Trillion </a:t>
            </a:r>
            <a:r>
              <a:rPr lang="fr-FR" sz="2400" dirty="0" err="1" smtClean="0"/>
              <a:t>Industry-September</a:t>
            </a:r>
            <a:r>
              <a:rPr lang="fr-FR" sz="2400" dirty="0" smtClean="0"/>
              <a:t> 2016.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433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POTENTIAL GROWTH: CHINA AMBITION 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655" y="1325563"/>
            <a:ext cx="5892381" cy="531508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driverless</a:t>
            </a:r>
            <a:r>
              <a:rPr lang="fr-FR" dirty="0"/>
              <a:t> cars </a:t>
            </a:r>
            <a:r>
              <a:rPr lang="fr-FR" dirty="0" err="1"/>
              <a:t>developed</a:t>
            </a:r>
            <a:r>
              <a:rPr lang="fr-FR" dirty="0"/>
              <a:t> by </a:t>
            </a:r>
            <a:r>
              <a:rPr lang="fr-FR" dirty="0" err="1"/>
              <a:t>China's</a:t>
            </a:r>
            <a:r>
              <a:rPr lang="fr-FR" dirty="0"/>
              <a:t> </a:t>
            </a:r>
            <a:r>
              <a:rPr lang="fr-FR" dirty="0" err="1"/>
              <a:t>Chang'an</a:t>
            </a:r>
            <a:r>
              <a:rPr lang="fr-FR" dirty="0"/>
              <a:t> Automobile Group </a:t>
            </a:r>
            <a:r>
              <a:rPr lang="fr-FR" dirty="0" err="1" smtClean="0"/>
              <a:t>ended</a:t>
            </a:r>
            <a:r>
              <a:rPr lang="fr-FR" dirty="0" smtClean="0"/>
              <a:t> a long-distance (1200 miles) </a:t>
            </a:r>
            <a:r>
              <a:rPr lang="fr-FR" dirty="0"/>
              <a:t>test drive </a:t>
            </a:r>
            <a:r>
              <a:rPr lang="fr-FR" dirty="0" err="1"/>
              <a:t>from</a:t>
            </a:r>
            <a:r>
              <a:rPr lang="fr-FR" dirty="0"/>
              <a:t> Chongqing to </a:t>
            </a:r>
            <a:r>
              <a:rPr lang="fr-FR" dirty="0" smtClean="0"/>
              <a:t>Beijing, April 2016.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China </a:t>
            </a:r>
            <a:r>
              <a:rPr lang="fr-FR" dirty="0" err="1" smtClean="0"/>
              <a:t>aims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n°1 in </a:t>
            </a:r>
            <a:r>
              <a:rPr lang="fr-FR" dirty="0" err="1" smtClean="0"/>
              <a:t>automous</a:t>
            </a:r>
            <a:r>
              <a:rPr lang="fr-FR" dirty="0" smtClean="0"/>
              <a:t> car by 2030 (</a:t>
            </a:r>
            <a:r>
              <a:rPr lang="fr-FR" dirty="0"/>
              <a:t>“The </a:t>
            </a:r>
            <a:r>
              <a:rPr lang="fr-FR" dirty="0" err="1"/>
              <a:t>Technology</a:t>
            </a:r>
            <a:r>
              <a:rPr lang="fr-FR" dirty="0"/>
              <a:t> Road </a:t>
            </a:r>
            <a:r>
              <a:rPr lang="fr-FR" dirty="0" err="1"/>
              <a:t>Map</a:t>
            </a:r>
            <a:r>
              <a:rPr lang="fr-FR" dirty="0"/>
              <a:t> For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Saving</a:t>
            </a:r>
            <a:r>
              <a:rPr lang="fr-FR" dirty="0"/>
              <a:t> and New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 smtClean="0"/>
              <a:t>. </a:t>
            </a:r>
            <a:r>
              <a:rPr lang="fr-FR" dirty="0" err="1" smtClean="0"/>
              <a:t>December</a:t>
            </a:r>
            <a:r>
              <a:rPr lang="fr-FR" dirty="0" smtClean="0"/>
              <a:t> 2016)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“</a:t>
            </a:r>
            <a:r>
              <a:rPr lang="fr-FR" dirty="0" err="1"/>
              <a:t>Partially-autonomous</a:t>
            </a:r>
            <a:r>
              <a:rPr lang="fr-FR" dirty="0"/>
              <a:t>” cars (</a:t>
            </a:r>
            <a:r>
              <a:rPr lang="fr-FR" dirty="0" err="1"/>
              <a:t>think</a:t>
            </a:r>
            <a:r>
              <a:rPr lang="fr-FR" dirty="0"/>
              <a:t> driver </a:t>
            </a:r>
            <a:r>
              <a:rPr lang="fr-FR" dirty="0" err="1"/>
              <a:t>assist</a:t>
            </a:r>
            <a:r>
              <a:rPr lang="fr-FR" dirty="0"/>
              <a:t>) are to </a:t>
            </a:r>
            <a:r>
              <a:rPr lang="fr-FR" dirty="0" err="1"/>
              <a:t>account</a:t>
            </a:r>
            <a:r>
              <a:rPr lang="fr-FR" dirty="0"/>
              <a:t> for 50 percent of sales by 2020.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By </a:t>
            </a:r>
            <a:r>
              <a:rPr lang="fr-FR" dirty="0"/>
              <a:t>2030,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 are </a:t>
            </a:r>
            <a:r>
              <a:rPr lang="fr-FR" dirty="0" err="1"/>
              <a:t>expected</a:t>
            </a:r>
            <a:r>
              <a:rPr lang="fr-FR" dirty="0"/>
              <a:t> to </a:t>
            </a:r>
            <a:r>
              <a:rPr lang="fr-FR" dirty="0" err="1"/>
              <a:t>feature</a:t>
            </a:r>
            <a:r>
              <a:rPr lang="fr-FR" dirty="0"/>
              <a:t> in 10 percent of sales. </a:t>
            </a:r>
            <a:r>
              <a:rPr lang="fr-FR" dirty="0" err="1"/>
              <a:t>That’s</a:t>
            </a:r>
            <a:r>
              <a:rPr lang="fr-FR" dirty="0"/>
              <a:t> 4 million </a:t>
            </a:r>
            <a:r>
              <a:rPr lang="fr-FR" dirty="0" err="1"/>
              <a:t>completely</a:t>
            </a:r>
            <a:r>
              <a:rPr lang="fr-FR" dirty="0"/>
              <a:t> </a:t>
            </a:r>
            <a:r>
              <a:rPr lang="fr-FR" dirty="0" err="1"/>
              <a:t>robocars</a:t>
            </a:r>
            <a:r>
              <a:rPr lang="fr-FR" dirty="0"/>
              <a:t> </a:t>
            </a:r>
            <a:r>
              <a:rPr lang="fr-FR" dirty="0" err="1"/>
              <a:t>annually</a:t>
            </a:r>
            <a:r>
              <a:rPr lang="fr-FR" dirty="0" smtClean="0"/>
              <a:t>.</a:t>
            </a:r>
          </a:p>
        </p:txBody>
      </p:sp>
      <p:pic>
        <p:nvPicPr>
          <p:cNvPr id="8" name="Image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15" y="1325563"/>
            <a:ext cx="5444836" cy="33701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15" y="4901513"/>
            <a:ext cx="5444836" cy="13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6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194721" y="1825625"/>
            <a:ext cx="6335519" cy="321393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 HOW 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9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DARPA CHALLENGES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123" y="1195754"/>
            <a:ext cx="5808785" cy="5328138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 The U.S. </a:t>
            </a:r>
            <a:r>
              <a:rPr lang="fr-FR" dirty="0" err="1"/>
              <a:t>Department</a:t>
            </a:r>
            <a:r>
              <a:rPr lang="fr-FR" dirty="0"/>
              <a:t> of </a:t>
            </a:r>
            <a:r>
              <a:rPr lang="fr-FR" dirty="0" err="1"/>
              <a:t>Defense’s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arm, DARPA, </a:t>
            </a:r>
            <a:r>
              <a:rPr lang="fr-FR" dirty="0" err="1"/>
              <a:t>sponsored</a:t>
            </a:r>
            <a:r>
              <a:rPr lang="fr-FR" dirty="0"/>
              <a:t> a </a:t>
            </a:r>
            <a:r>
              <a:rPr lang="fr-FR" dirty="0" err="1"/>
              <a:t>series</a:t>
            </a:r>
            <a:r>
              <a:rPr lang="fr-FR" dirty="0"/>
              <a:t> of challenges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pushed</a:t>
            </a:r>
            <a:r>
              <a:rPr lang="fr-FR" dirty="0"/>
              <a:t> </a:t>
            </a:r>
            <a:r>
              <a:rPr lang="fr-FR" dirty="0" err="1"/>
              <a:t>autonomous</a:t>
            </a:r>
            <a:r>
              <a:rPr lang="fr-FR" dirty="0"/>
              <a:t> technologies </a:t>
            </a:r>
            <a:r>
              <a:rPr lang="fr-FR" dirty="0" err="1" smtClean="0"/>
              <a:t>forward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In </a:t>
            </a:r>
            <a:r>
              <a:rPr lang="fr-FR" dirty="0"/>
              <a:t>2004, a </a:t>
            </a:r>
            <a:r>
              <a:rPr lang="fr-FR" dirty="0" err="1"/>
              <a:t>competition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held</a:t>
            </a:r>
            <a:r>
              <a:rPr lang="fr-FR" dirty="0"/>
              <a:t> to challenge </a:t>
            </a:r>
            <a:r>
              <a:rPr lang="fr-FR" dirty="0" err="1"/>
              <a:t>vehicles</a:t>
            </a:r>
            <a:r>
              <a:rPr lang="fr-FR" dirty="0"/>
              <a:t> to self-</a:t>
            </a:r>
            <a:r>
              <a:rPr lang="fr-FR" dirty="0" err="1"/>
              <a:t>navigate</a:t>
            </a:r>
            <a:r>
              <a:rPr lang="fr-FR" dirty="0"/>
              <a:t> 150 miles of </a:t>
            </a:r>
            <a:r>
              <a:rPr lang="fr-FR" dirty="0" err="1"/>
              <a:t>desert</a:t>
            </a:r>
            <a:r>
              <a:rPr lang="fr-FR" dirty="0"/>
              <a:t> </a:t>
            </a:r>
            <a:r>
              <a:rPr lang="fr-FR" dirty="0" err="1"/>
              <a:t>roadway</a:t>
            </a:r>
            <a:r>
              <a:rPr lang="fr-FR" dirty="0"/>
              <a:t>. </a:t>
            </a:r>
            <a:r>
              <a:rPr lang="fr-FR" dirty="0" err="1"/>
              <a:t>While</a:t>
            </a:r>
            <a:r>
              <a:rPr lang="fr-FR" dirty="0"/>
              <a:t> no car </a:t>
            </a:r>
            <a:r>
              <a:rPr lang="fr-FR" dirty="0" err="1"/>
              <a:t>completed</a:t>
            </a:r>
            <a:r>
              <a:rPr lang="fr-FR" dirty="0"/>
              <a:t> the route, </a:t>
            </a:r>
            <a:r>
              <a:rPr lang="fr-FR" dirty="0" err="1"/>
              <a:t>subsequent</a:t>
            </a:r>
            <a:r>
              <a:rPr lang="fr-FR" dirty="0"/>
              <a:t> challenges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dramatic</a:t>
            </a:r>
            <a:r>
              <a:rPr lang="fr-FR" dirty="0"/>
              <a:t> </a:t>
            </a:r>
            <a:r>
              <a:rPr lang="fr-FR" dirty="0" err="1"/>
              <a:t>leaps</a:t>
            </a:r>
            <a:r>
              <a:rPr lang="fr-FR" dirty="0"/>
              <a:t> in </a:t>
            </a:r>
            <a:r>
              <a:rPr lang="fr-FR" dirty="0" err="1"/>
              <a:t>capabilities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/>
              <a:t>2007 challenge </a:t>
            </a:r>
            <a:r>
              <a:rPr lang="fr-FR" dirty="0" err="1"/>
              <a:t>simulated</a:t>
            </a:r>
            <a:r>
              <a:rPr lang="fr-FR" dirty="0"/>
              <a:t> a 60-mile long </a:t>
            </a:r>
            <a:r>
              <a:rPr lang="fr-FR" dirty="0" err="1"/>
              <a:t>urban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four cars </a:t>
            </a:r>
            <a:r>
              <a:rPr lang="fr-FR" dirty="0" err="1"/>
              <a:t>completing</a:t>
            </a:r>
            <a:r>
              <a:rPr lang="fr-FR" dirty="0"/>
              <a:t> the route in the </a:t>
            </a:r>
            <a:r>
              <a:rPr lang="fr-FR" dirty="0" err="1"/>
              <a:t>allotted</a:t>
            </a:r>
            <a:r>
              <a:rPr lang="fr-FR" dirty="0"/>
              <a:t> six-</a:t>
            </a:r>
            <a:r>
              <a:rPr lang="fr-FR" dirty="0" err="1"/>
              <a:t>hour</a:t>
            </a:r>
            <a:r>
              <a:rPr lang="fr-FR" dirty="0"/>
              <a:t> time </a:t>
            </a:r>
            <a:r>
              <a:rPr lang="fr-FR" dirty="0" err="1"/>
              <a:t>limit</a:t>
            </a:r>
            <a:r>
              <a:rPr lang="fr-FR" dirty="0"/>
              <a:t>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09" y="1195754"/>
            <a:ext cx="5599635" cy="34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CREATE AN AUTONOMOUS CAR ECO-SYSTEM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399" y="1149717"/>
            <a:ext cx="5638801" cy="550813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600" dirty="0" smtClean="0"/>
              <a:t>The </a:t>
            </a:r>
            <a:r>
              <a:rPr lang="fr-FR" sz="2600" dirty="0" err="1"/>
              <a:t>University</a:t>
            </a:r>
            <a:r>
              <a:rPr lang="fr-FR" sz="2600" dirty="0"/>
              <a:t> of </a:t>
            </a:r>
            <a:r>
              <a:rPr lang="fr-FR" sz="2600" dirty="0" err="1"/>
              <a:t>Michigan’s</a:t>
            </a:r>
            <a:r>
              <a:rPr lang="fr-FR" sz="2600" dirty="0"/>
              <a:t> 32-acre </a:t>
            </a:r>
            <a:r>
              <a:rPr lang="fr-FR" sz="2600" dirty="0" err="1"/>
              <a:t>Mobility</a:t>
            </a:r>
            <a:r>
              <a:rPr lang="fr-FR" sz="2600" dirty="0"/>
              <a:t> Transformation Center, </a:t>
            </a:r>
            <a:r>
              <a:rPr lang="fr-FR" sz="2600" dirty="0" err="1"/>
              <a:t>called</a:t>
            </a:r>
            <a:r>
              <a:rPr lang="fr-FR" sz="2600" dirty="0"/>
              <a:t> </a:t>
            </a:r>
            <a:r>
              <a:rPr lang="fr-FR" sz="2600" dirty="0" err="1" smtClean="0"/>
              <a:t>Mcity</a:t>
            </a:r>
            <a:r>
              <a:rPr lang="fr-FR" sz="2600" dirty="0" smtClean="0"/>
              <a:t> </a:t>
            </a:r>
            <a:r>
              <a:rPr lang="fr-FR" sz="2600" dirty="0" err="1" smtClean="0"/>
              <a:t>was</a:t>
            </a:r>
            <a:r>
              <a:rPr lang="fr-FR" sz="2600" dirty="0" smtClean="0"/>
              <a:t> </a:t>
            </a:r>
            <a:r>
              <a:rPr lang="fr-FR" sz="2600" dirty="0" err="1"/>
              <a:t>launched</a:t>
            </a:r>
            <a:r>
              <a:rPr lang="fr-FR" sz="2600" dirty="0"/>
              <a:t> in 2015 as a world-class test </a:t>
            </a:r>
            <a:r>
              <a:rPr lang="fr-FR" sz="2600" dirty="0" err="1"/>
              <a:t>facility</a:t>
            </a:r>
            <a:r>
              <a:rPr lang="fr-FR" sz="2600" dirty="0"/>
              <a:t> for </a:t>
            </a:r>
            <a:r>
              <a:rPr lang="fr-FR" sz="2600" dirty="0" err="1"/>
              <a:t>autonomous</a:t>
            </a:r>
            <a:r>
              <a:rPr lang="fr-FR" sz="2600" dirty="0"/>
              <a:t> </a:t>
            </a:r>
            <a:r>
              <a:rPr lang="fr-FR" sz="2600" dirty="0" err="1"/>
              <a:t>vehicle</a:t>
            </a:r>
            <a:r>
              <a:rPr lang="fr-FR" sz="2600" dirty="0"/>
              <a:t> </a:t>
            </a:r>
            <a:r>
              <a:rPr lang="fr-FR" sz="2600" dirty="0" err="1"/>
              <a:t>technology</a:t>
            </a:r>
            <a:r>
              <a:rPr lang="fr-FR" sz="2600" dirty="0"/>
              <a:t>. </a:t>
            </a:r>
            <a:endParaRPr lang="fr-FR" sz="2600" dirty="0" smtClean="0"/>
          </a:p>
          <a:p>
            <a:pPr>
              <a:buFont typeface="Wingdings" charset="2"/>
              <a:buChar char="§"/>
            </a:pPr>
            <a:r>
              <a:rPr lang="fr-FR" sz="2600" dirty="0" smtClean="0"/>
              <a:t>Ford </a:t>
            </a:r>
            <a:r>
              <a:rPr lang="fr-FR" sz="2600" dirty="0" err="1"/>
              <a:t>became</a:t>
            </a:r>
            <a:r>
              <a:rPr lang="fr-FR" sz="2600" dirty="0"/>
              <a:t> the first </a:t>
            </a:r>
            <a:r>
              <a:rPr lang="fr-FR" sz="2600" dirty="0" err="1"/>
              <a:t>automaker</a:t>
            </a:r>
            <a:r>
              <a:rPr lang="fr-FR" sz="2600" dirty="0"/>
              <a:t> to test </a:t>
            </a:r>
            <a:r>
              <a:rPr lang="fr-FR" sz="2600" dirty="0" err="1"/>
              <a:t>autonomous</a:t>
            </a:r>
            <a:r>
              <a:rPr lang="fr-FR" sz="2600" dirty="0"/>
              <a:t> </a:t>
            </a:r>
            <a:r>
              <a:rPr lang="fr-FR" sz="2600" dirty="0" err="1"/>
              <a:t>vehicles</a:t>
            </a:r>
            <a:r>
              <a:rPr lang="fr-FR" sz="2600" dirty="0"/>
              <a:t> </a:t>
            </a:r>
            <a:r>
              <a:rPr lang="fr-FR" sz="2600" dirty="0" err="1"/>
              <a:t>there</a:t>
            </a:r>
            <a:endParaRPr lang="fr-FR" sz="2600" dirty="0"/>
          </a:p>
          <a:p>
            <a:pPr>
              <a:buFont typeface="Wingdings" charset="2"/>
              <a:buChar char="§"/>
            </a:pPr>
            <a:r>
              <a:rPr lang="fr-FR" sz="2600" dirty="0" err="1" smtClean="0"/>
              <a:t>Making</a:t>
            </a:r>
            <a:r>
              <a:rPr lang="fr-FR" sz="2600" dirty="0" smtClean="0"/>
              <a:t> </a:t>
            </a:r>
            <a:r>
              <a:rPr lang="fr-FR" sz="2600" dirty="0" err="1"/>
              <a:t>autonomous</a:t>
            </a:r>
            <a:r>
              <a:rPr lang="fr-FR" sz="2600" dirty="0"/>
              <a:t> </a:t>
            </a:r>
            <a:r>
              <a:rPr lang="fr-FR" sz="2600" dirty="0" err="1"/>
              <a:t>vehicles</a:t>
            </a:r>
            <a:r>
              <a:rPr lang="fr-FR" sz="2600" dirty="0"/>
              <a:t> a reality “</a:t>
            </a:r>
            <a:r>
              <a:rPr lang="fr-FR" sz="2600" dirty="0" err="1"/>
              <a:t>cannot</a:t>
            </a:r>
            <a:r>
              <a:rPr lang="fr-FR" sz="2600" dirty="0"/>
              <a:t> </a:t>
            </a:r>
            <a:r>
              <a:rPr lang="fr-FR" sz="2600" dirty="0" err="1"/>
              <a:t>be</a:t>
            </a:r>
            <a:r>
              <a:rPr lang="fr-FR" sz="2600" dirty="0"/>
              <a:t> </a:t>
            </a:r>
            <a:r>
              <a:rPr lang="fr-FR" sz="2600" dirty="0" err="1"/>
              <a:t>done</a:t>
            </a:r>
            <a:r>
              <a:rPr lang="fr-FR" sz="2600" dirty="0"/>
              <a:t> by </a:t>
            </a:r>
            <a:r>
              <a:rPr lang="fr-FR" sz="2600" dirty="0" err="1"/>
              <a:t>any</a:t>
            </a:r>
            <a:r>
              <a:rPr lang="fr-FR" sz="2600" dirty="0"/>
              <a:t> single </a:t>
            </a:r>
            <a:r>
              <a:rPr lang="fr-FR" sz="2600" dirty="0" err="1"/>
              <a:t>organization</a:t>
            </a:r>
            <a:r>
              <a:rPr lang="fr-FR" sz="2600" dirty="0"/>
              <a:t>. </a:t>
            </a:r>
            <a:r>
              <a:rPr lang="fr-FR" sz="2600" dirty="0" smtClean="0"/>
              <a:t>It </a:t>
            </a:r>
            <a:r>
              <a:rPr lang="fr-FR" sz="2600" dirty="0" err="1"/>
              <a:t>will</a:t>
            </a:r>
            <a:r>
              <a:rPr lang="fr-FR" sz="2600" dirty="0"/>
              <a:t> </a:t>
            </a:r>
            <a:r>
              <a:rPr lang="fr-FR" sz="2600" dirty="0" err="1"/>
              <a:t>require</a:t>
            </a:r>
            <a:r>
              <a:rPr lang="fr-FR" sz="2600" dirty="0"/>
              <a:t> a public-</a:t>
            </a:r>
            <a:r>
              <a:rPr lang="fr-FR" sz="2600" dirty="0" err="1"/>
              <a:t>private</a:t>
            </a:r>
            <a:r>
              <a:rPr lang="fr-FR" sz="2600" dirty="0"/>
              <a:t> </a:t>
            </a:r>
            <a:r>
              <a:rPr lang="fr-FR" sz="2600" dirty="0" err="1"/>
              <a:t>partnership</a:t>
            </a:r>
            <a:r>
              <a:rPr lang="fr-FR" sz="2600" dirty="0"/>
              <a:t>, and a </a:t>
            </a:r>
            <a:r>
              <a:rPr lang="fr-FR" sz="2600" dirty="0" err="1"/>
              <a:t>community</a:t>
            </a:r>
            <a:r>
              <a:rPr lang="fr-FR" sz="2600" dirty="0"/>
              <a:t> of </a:t>
            </a:r>
            <a:r>
              <a:rPr lang="fr-FR" sz="2600" dirty="0" err="1"/>
              <a:t>legislators</a:t>
            </a:r>
            <a:r>
              <a:rPr lang="fr-FR" sz="2600" dirty="0"/>
              <a:t> and </a:t>
            </a:r>
            <a:r>
              <a:rPr lang="fr-FR" sz="2600" dirty="0" err="1"/>
              <a:t>researchers</a:t>
            </a:r>
            <a:r>
              <a:rPr lang="fr-FR" sz="2600" dirty="0"/>
              <a:t> and </a:t>
            </a:r>
            <a:r>
              <a:rPr lang="fr-FR" sz="2600" dirty="0" err="1"/>
              <a:t>technology</a:t>
            </a:r>
            <a:r>
              <a:rPr lang="fr-FR" sz="2600" dirty="0"/>
              <a:t> </a:t>
            </a:r>
            <a:r>
              <a:rPr lang="fr-FR" sz="2600" dirty="0" err="1"/>
              <a:t>companies</a:t>
            </a:r>
            <a:r>
              <a:rPr lang="fr-FR" sz="2600" dirty="0"/>
              <a:t> and automobile </a:t>
            </a:r>
            <a:r>
              <a:rPr lang="fr-FR" sz="2600" dirty="0" err="1"/>
              <a:t>manufacturers</a:t>
            </a:r>
            <a:r>
              <a:rPr lang="fr-FR" sz="2600" dirty="0"/>
              <a:t>.”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44" y="1149717"/>
            <a:ext cx="5447502" cy="33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8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DEVELOP AN ADVANCED DRIVER ASSISTANCE SYSTEM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8633" y="1257041"/>
            <a:ext cx="5603444" cy="534610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Demand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advanced</a:t>
            </a:r>
            <a:r>
              <a:rPr lang="fr-FR" dirty="0"/>
              <a:t> driver-assistance </a:t>
            </a:r>
            <a:r>
              <a:rPr lang="fr-FR" dirty="0" err="1"/>
              <a:t>systems</a:t>
            </a:r>
            <a:r>
              <a:rPr lang="fr-FR" dirty="0"/>
              <a:t> (ADAS)—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help </a:t>
            </a:r>
            <a:r>
              <a:rPr lang="fr-FR" dirty="0" err="1"/>
              <a:t>with</a:t>
            </a:r>
            <a:r>
              <a:rPr lang="fr-FR" dirty="0"/>
              <a:t> monitoring, warning, </a:t>
            </a:r>
            <a:r>
              <a:rPr lang="fr-FR" dirty="0" err="1"/>
              <a:t>braking</a:t>
            </a:r>
            <a:r>
              <a:rPr lang="fr-FR" dirty="0"/>
              <a:t>, and </a:t>
            </a:r>
            <a:r>
              <a:rPr lang="fr-FR" dirty="0" err="1"/>
              <a:t>steering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—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to </a:t>
            </a:r>
            <a:r>
              <a:rPr lang="fr-FR" dirty="0" err="1"/>
              <a:t>increase</a:t>
            </a:r>
            <a:r>
              <a:rPr lang="fr-FR" dirty="0"/>
              <a:t> over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decade</a:t>
            </a:r>
            <a:r>
              <a:rPr lang="fr-FR" dirty="0"/>
              <a:t>, </a:t>
            </a:r>
            <a:r>
              <a:rPr lang="fr-FR" dirty="0" err="1"/>
              <a:t>fueled</a:t>
            </a:r>
            <a:r>
              <a:rPr lang="fr-FR" dirty="0"/>
              <a:t> </a:t>
            </a:r>
            <a:r>
              <a:rPr lang="fr-FR" dirty="0" err="1"/>
              <a:t>largely</a:t>
            </a:r>
            <a:r>
              <a:rPr lang="fr-FR" dirty="0"/>
              <a:t> by </a:t>
            </a:r>
            <a:r>
              <a:rPr lang="fr-FR" dirty="0" err="1"/>
              <a:t>regulatory</a:t>
            </a:r>
            <a:r>
              <a:rPr lang="fr-FR" dirty="0"/>
              <a:t> and consumer </a:t>
            </a:r>
            <a:r>
              <a:rPr lang="fr-FR" dirty="0" err="1"/>
              <a:t>interest</a:t>
            </a:r>
            <a:r>
              <a:rPr lang="fr-FR" dirty="0"/>
              <a:t> in </a:t>
            </a:r>
            <a:r>
              <a:rPr lang="fr-FR" dirty="0" err="1"/>
              <a:t>safety</a:t>
            </a:r>
            <a:r>
              <a:rPr lang="fr-FR" dirty="0"/>
              <a:t> applications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protect</a:t>
            </a:r>
            <a:r>
              <a:rPr lang="fr-FR" dirty="0"/>
              <a:t> drivers and </a:t>
            </a:r>
            <a:r>
              <a:rPr lang="fr-FR" dirty="0" err="1"/>
              <a:t>reduce</a:t>
            </a:r>
            <a:r>
              <a:rPr lang="fr-FR" dirty="0"/>
              <a:t> accidents. 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/>
              <a:t>same</a:t>
            </a:r>
            <a:r>
              <a:rPr lang="fr-FR" dirty="0"/>
              <a:t> technologies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enable</a:t>
            </a:r>
            <a:r>
              <a:rPr lang="fr-FR" dirty="0"/>
              <a:t> </a:t>
            </a:r>
            <a:r>
              <a:rPr lang="fr-FR" dirty="0" err="1"/>
              <a:t>today’s</a:t>
            </a:r>
            <a:r>
              <a:rPr lang="fr-FR" dirty="0"/>
              <a:t> ADAS </a:t>
            </a:r>
            <a:r>
              <a:rPr lang="fr-FR" dirty="0" err="1"/>
              <a:t>offerings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are </a:t>
            </a:r>
            <a:r>
              <a:rPr lang="fr-FR" dirty="0" err="1"/>
              <a:t>now</a:t>
            </a:r>
            <a:r>
              <a:rPr lang="fr-FR" dirty="0"/>
              <a:t> a major focus of </a:t>
            </a:r>
            <a:r>
              <a:rPr lang="fr-FR" dirty="0" err="1"/>
              <a:t>research</a:t>
            </a:r>
            <a:r>
              <a:rPr lang="fr-FR" dirty="0"/>
              <a:t> and </a:t>
            </a:r>
            <a:r>
              <a:rPr lang="fr-FR" dirty="0" err="1" smtClean="0"/>
              <a:t>development</a:t>
            </a:r>
            <a:r>
              <a:rPr lang="fr-FR" dirty="0"/>
              <a:t>.</a:t>
            </a:r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760" y="1257041"/>
            <a:ext cx="5525321" cy="33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ADAS AND AUTONOMOUS DRIVING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25096" y="1071801"/>
            <a:ext cx="602275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i="1" dirty="0"/>
              <a:t>Processors.</a:t>
            </a:r>
            <a:r>
              <a:rPr lang="fr-FR" sz="2200" dirty="0"/>
              <a:t> </a:t>
            </a:r>
            <a:r>
              <a:rPr lang="fr-FR" sz="2200" dirty="0" err="1"/>
              <a:t>Electronic</a:t>
            </a:r>
            <a:r>
              <a:rPr lang="fr-FR" sz="2200" dirty="0"/>
              <a:t> control </a:t>
            </a:r>
            <a:r>
              <a:rPr lang="fr-FR" sz="2200" dirty="0" err="1"/>
              <a:t>units</a:t>
            </a:r>
            <a:r>
              <a:rPr lang="fr-FR" sz="2200" dirty="0"/>
              <a:t> (</a:t>
            </a:r>
            <a:r>
              <a:rPr lang="fr-FR" sz="2200" dirty="0" err="1"/>
              <a:t>ECUs</a:t>
            </a:r>
            <a:r>
              <a:rPr lang="fr-FR" sz="2200" dirty="0"/>
              <a:t>) and </a:t>
            </a:r>
            <a:r>
              <a:rPr lang="fr-FR" sz="2200" dirty="0" err="1"/>
              <a:t>microcontroller</a:t>
            </a:r>
            <a:r>
              <a:rPr lang="fr-FR" sz="2200" dirty="0"/>
              <a:t> </a:t>
            </a:r>
            <a:r>
              <a:rPr lang="fr-FR" sz="2200" dirty="0" err="1"/>
              <a:t>units</a:t>
            </a:r>
            <a:r>
              <a:rPr lang="fr-FR" sz="2200" dirty="0"/>
              <a:t> (</a:t>
            </a:r>
            <a:r>
              <a:rPr lang="fr-FR" sz="2200" dirty="0" err="1"/>
              <a:t>MCUs</a:t>
            </a:r>
            <a:r>
              <a:rPr lang="fr-FR" sz="2200" dirty="0"/>
              <a:t>) are essential for </a:t>
            </a:r>
            <a:r>
              <a:rPr lang="fr-FR" sz="2200" dirty="0" err="1"/>
              <a:t>most</a:t>
            </a:r>
            <a:r>
              <a:rPr lang="fr-FR" sz="2200" dirty="0"/>
              <a:t> ADAS applications, </a:t>
            </a:r>
            <a:r>
              <a:rPr lang="fr-FR" sz="2200" dirty="0" err="1"/>
              <a:t>including</a:t>
            </a:r>
            <a:r>
              <a:rPr lang="fr-FR" sz="2200" dirty="0"/>
              <a:t> </a:t>
            </a:r>
            <a:r>
              <a:rPr lang="fr-FR" sz="2200" dirty="0" err="1"/>
              <a:t>autonomous</a:t>
            </a:r>
            <a:r>
              <a:rPr lang="fr-FR" sz="2200" dirty="0"/>
              <a:t> </a:t>
            </a:r>
            <a:r>
              <a:rPr lang="fr-FR" sz="2200" dirty="0" err="1"/>
              <a:t>driving</a:t>
            </a:r>
            <a:r>
              <a:rPr lang="fr-FR" sz="2200" dirty="0" smtClean="0"/>
              <a:t>.</a:t>
            </a:r>
          </a:p>
          <a:p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i="1" dirty="0" err="1" smtClean="0"/>
              <a:t>Sensors</a:t>
            </a:r>
            <a:r>
              <a:rPr lang="fr-FR" sz="2200" i="1" dirty="0" smtClean="0"/>
              <a:t> (</a:t>
            </a:r>
            <a:r>
              <a:rPr lang="fr-FR" sz="2200" i="1" dirty="0" err="1" smtClean="0"/>
              <a:t>Sense</a:t>
            </a:r>
            <a:r>
              <a:rPr lang="fr-FR" sz="2200" i="1" dirty="0" smtClean="0"/>
              <a:t>).</a:t>
            </a:r>
            <a:r>
              <a:rPr lang="fr-FR" sz="2200" dirty="0"/>
              <a:t> </a:t>
            </a:r>
            <a:r>
              <a:rPr lang="fr-FR" sz="2200" dirty="0" err="1"/>
              <a:t>These</a:t>
            </a:r>
            <a:r>
              <a:rPr lang="fr-FR" sz="2200" dirty="0"/>
              <a:t> </a:t>
            </a:r>
            <a:r>
              <a:rPr lang="fr-FR" sz="2200" dirty="0" err="1"/>
              <a:t>devices</a:t>
            </a:r>
            <a:r>
              <a:rPr lang="fr-FR" sz="2200" dirty="0"/>
              <a:t> </a:t>
            </a:r>
            <a:r>
              <a:rPr lang="fr-FR" sz="2200" dirty="0" err="1"/>
              <a:t>gather</a:t>
            </a:r>
            <a:r>
              <a:rPr lang="fr-FR" sz="2200" dirty="0"/>
              <a:t> information on </a:t>
            </a:r>
            <a:r>
              <a:rPr lang="fr-FR" sz="2200" dirty="0" err="1"/>
              <a:t>their</a:t>
            </a:r>
            <a:r>
              <a:rPr lang="fr-FR" sz="2200" dirty="0"/>
              <a:t> </a:t>
            </a:r>
            <a:r>
              <a:rPr lang="fr-FR" sz="2200" dirty="0" err="1"/>
              <a:t>immediate</a:t>
            </a:r>
            <a:r>
              <a:rPr lang="fr-FR" sz="2200" dirty="0"/>
              <a:t> </a:t>
            </a:r>
            <a:r>
              <a:rPr lang="fr-FR" sz="2200" dirty="0" err="1"/>
              <a:t>environment</a:t>
            </a:r>
            <a:r>
              <a:rPr lang="fr-FR" sz="2200" dirty="0"/>
              <a:t>, </a:t>
            </a:r>
            <a:r>
              <a:rPr lang="fr-FR" sz="2200" dirty="0" err="1"/>
              <a:t>such</a:t>
            </a:r>
            <a:r>
              <a:rPr lang="fr-FR" sz="2200" dirty="0"/>
              <a:t> as pedestrians and </a:t>
            </a:r>
            <a:r>
              <a:rPr lang="fr-FR" sz="2200" dirty="0" err="1"/>
              <a:t>oncoming</a:t>
            </a:r>
            <a:r>
              <a:rPr lang="fr-FR" sz="2200" dirty="0"/>
              <a:t> cars. 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i="1" dirty="0" err="1" smtClean="0"/>
              <a:t>Mapping</a:t>
            </a:r>
            <a:r>
              <a:rPr lang="fr-FR" sz="2200" i="1" dirty="0" smtClean="0"/>
              <a:t> (</a:t>
            </a:r>
            <a:r>
              <a:rPr lang="fr-FR" sz="2200" i="1" dirty="0" err="1" smtClean="0"/>
              <a:t>Map</a:t>
            </a:r>
            <a:r>
              <a:rPr lang="fr-FR" sz="2200" i="1" dirty="0" smtClean="0"/>
              <a:t>).</a:t>
            </a:r>
            <a:r>
              <a:rPr lang="fr-FR" sz="2200" dirty="0"/>
              <a:t> </a:t>
            </a:r>
            <a:r>
              <a:rPr lang="fr-FR" sz="2200" dirty="0" err="1"/>
              <a:t>When</a:t>
            </a:r>
            <a:r>
              <a:rPr lang="fr-FR" sz="2200" dirty="0"/>
              <a:t> GPS </a:t>
            </a:r>
            <a:r>
              <a:rPr lang="fr-FR" sz="2200" dirty="0" err="1"/>
              <a:t>coverage</a:t>
            </a:r>
            <a:r>
              <a:rPr lang="fr-FR" sz="2200" dirty="0"/>
              <a:t> </a:t>
            </a:r>
            <a:r>
              <a:rPr lang="fr-FR" sz="2200" dirty="0" err="1"/>
              <a:t>fails</a:t>
            </a:r>
            <a:r>
              <a:rPr lang="fr-FR" sz="2200" dirty="0"/>
              <a:t>, </a:t>
            </a:r>
            <a:r>
              <a:rPr lang="fr-FR" sz="2200" dirty="0" err="1"/>
              <a:t>such</a:t>
            </a:r>
            <a:r>
              <a:rPr lang="fr-FR" sz="2200" dirty="0"/>
              <a:t> as </a:t>
            </a:r>
            <a:r>
              <a:rPr lang="fr-FR" sz="2200" dirty="0" err="1"/>
              <a:t>during</a:t>
            </a:r>
            <a:r>
              <a:rPr lang="fr-FR" sz="2200" dirty="0"/>
              <a:t> tunnel </a:t>
            </a:r>
            <a:r>
              <a:rPr lang="fr-FR" sz="2200" dirty="0" err="1"/>
              <a:t>travel</a:t>
            </a:r>
            <a:r>
              <a:rPr lang="fr-FR" sz="2200" dirty="0"/>
              <a:t>, </a:t>
            </a:r>
            <a:r>
              <a:rPr lang="fr-FR" sz="2200" dirty="0" err="1"/>
              <a:t>detailed</a:t>
            </a:r>
            <a:r>
              <a:rPr lang="fr-FR" sz="2200" dirty="0"/>
              <a:t> and </a:t>
            </a:r>
            <a:r>
              <a:rPr lang="fr-FR" sz="2200" dirty="0" err="1"/>
              <a:t>accurate</a:t>
            </a:r>
            <a:r>
              <a:rPr lang="fr-FR" sz="2200" dirty="0"/>
              <a:t> </a:t>
            </a:r>
            <a:r>
              <a:rPr lang="fr-FR" sz="2200" dirty="0" err="1"/>
              <a:t>mapping</a:t>
            </a:r>
            <a:r>
              <a:rPr lang="fr-FR" sz="2200" dirty="0"/>
              <a:t> </a:t>
            </a:r>
            <a:r>
              <a:rPr lang="fr-FR" sz="2200" dirty="0" err="1"/>
              <a:t>systems</a:t>
            </a:r>
            <a:r>
              <a:rPr lang="fr-FR" sz="2200" dirty="0"/>
              <a:t> </a:t>
            </a:r>
            <a:r>
              <a:rPr lang="fr-FR" sz="2200" dirty="0" err="1"/>
              <a:t>can</a:t>
            </a:r>
            <a:r>
              <a:rPr lang="fr-FR" sz="2200" dirty="0"/>
              <a:t> help </a:t>
            </a:r>
            <a:r>
              <a:rPr lang="fr-FR" sz="2200" dirty="0" err="1"/>
              <a:t>prevent</a:t>
            </a:r>
            <a:r>
              <a:rPr lang="fr-FR" sz="2200" dirty="0"/>
              <a:t> accidents. </a:t>
            </a:r>
            <a:r>
              <a:rPr lang="fr-FR" sz="2200" dirty="0" err="1"/>
              <a:t>These</a:t>
            </a:r>
            <a:r>
              <a:rPr lang="fr-FR" sz="2200" dirty="0"/>
              <a:t> </a:t>
            </a:r>
            <a:r>
              <a:rPr lang="fr-FR" sz="2200" dirty="0" err="1"/>
              <a:t>systems</a:t>
            </a:r>
            <a:r>
              <a:rPr lang="fr-FR" sz="2200" dirty="0"/>
              <a:t> </a:t>
            </a:r>
            <a:r>
              <a:rPr lang="fr-FR" sz="2200" dirty="0" err="1"/>
              <a:t>also</a:t>
            </a:r>
            <a:r>
              <a:rPr lang="fr-FR" sz="2200" dirty="0"/>
              <a:t> store </a:t>
            </a:r>
            <a:r>
              <a:rPr lang="fr-FR" sz="2200" dirty="0" err="1"/>
              <a:t>geographical</a:t>
            </a:r>
            <a:r>
              <a:rPr lang="fr-FR" sz="2200" dirty="0"/>
              <a:t> and infrastructure information, </a:t>
            </a:r>
            <a:r>
              <a:rPr lang="fr-FR" sz="2200" dirty="0" err="1"/>
              <a:t>making</a:t>
            </a:r>
            <a:r>
              <a:rPr lang="fr-FR" sz="2200" dirty="0"/>
              <a:t> updates as </a:t>
            </a:r>
            <a:r>
              <a:rPr lang="fr-FR" sz="2200" dirty="0" err="1"/>
              <a:t>needed</a:t>
            </a:r>
            <a:r>
              <a:rPr lang="fr-FR" sz="2200" dirty="0"/>
              <a:t>, and </a:t>
            </a:r>
            <a:r>
              <a:rPr lang="fr-FR" sz="2200" dirty="0" err="1"/>
              <a:t>communicate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</a:t>
            </a:r>
            <a:r>
              <a:rPr lang="fr-FR" sz="2200" dirty="0" err="1"/>
              <a:t>onboard</a:t>
            </a:r>
            <a:r>
              <a:rPr lang="fr-FR" sz="2200" dirty="0"/>
              <a:t> </a:t>
            </a:r>
            <a:r>
              <a:rPr lang="fr-FR" sz="2200" dirty="0" err="1"/>
              <a:t>sensors</a:t>
            </a:r>
            <a:r>
              <a:rPr lang="fr-FR" sz="2200" dirty="0"/>
              <a:t> to </a:t>
            </a:r>
            <a:r>
              <a:rPr lang="fr-FR" sz="2200" dirty="0" err="1"/>
              <a:t>determine</a:t>
            </a:r>
            <a:r>
              <a:rPr lang="fr-FR" sz="2200" dirty="0"/>
              <a:t> a </a:t>
            </a:r>
            <a:r>
              <a:rPr lang="fr-FR" sz="2200" dirty="0" err="1"/>
              <a:t>car’s</a:t>
            </a:r>
            <a:r>
              <a:rPr lang="fr-FR" sz="2200" dirty="0"/>
              <a:t> exact location</a:t>
            </a:r>
            <a:r>
              <a:rPr lang="fr-FR" sz="2200" dirty="0" smtClean="0"/>
              <a:t>.</a:t>
            </a:r>
          </a:p>
          <a:p>
            <a:endParaRPr lang="fr-FR" sz="2200" dirty="0"/>
          </a:p>
        </p:txBody>
      </p:sp>
      <p:pic>
        <p:nvPicPr>
          <p:cNvPr id="7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88" y="1071801"/>
            <a:ext cx="4332187" cy="273916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611815" y="3995678"/>
            <a:ext cx="5855677" cy="348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i="1" dirty="0"/>
              <a:t>Software </a:t>
            </a:r>
            <a:r>
              <a:rPr lang="fr-FR" sz="2200" i="1" dirty="0" err="1" smtClean="0"/>
              <a:t>algorithms</a:t>
            </a:r>
            <a:r>
              <a:rPr lang="fr-FR" sz="2200" i="1" dirty="0" smtClean="0"/>
              <a:t> (</a:t>
            </a:r>
            <a:r>
              <a:rPr lang="fr-FR" sz="2200" i="1" dirty="0" err="1" smtClean="0"/>
              <a:t>Act</a:t>
            </a:r>
            <a:r>
              <a:rPr lang="fr-FR" sz="2200" i="1" dirty="0" smtClean="0"/>
              <a:t>).</a:t>
            </a:r>
            <a:r>
              <a:rPr lang="fr-FR" sz="2200" dirty="0"/>
              <a:t> 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z="2200" dirty="0"/>
              <a:t>Running on </a:t>
            </a:r>
            <a:r>
              <a:rPr lang="fr-FR" sz="2200" dirty="0" err="1"/>
              <a:t>ECUs</a:t>
            </a:r>
            <a:r>
              <a:rPr lang="fr-FR" sz="2200" dirty="0"/>
              <a:t> and </a:t>
            </a:r>
            <a:r>
              <a:rPr lang="fr-FR" sz="2200" dirty="0" err="1"/>
              <a:t>MCUs</a:t>
            </a:r>
            <a:r>
              <a:rPr lang="fr-FR" sz="2200" dirty="0"/>
              <a:t>, </a:t>
            </a:r>
            <a:r>
              <a:rPr lang="fr-FR" sz="2200" dirty="0" err="1"/>
              <a:t>algorithms</a:t>
            </a:r>
            <a:r>
              <a:rPr lang="fr-FR" sz="2200" dirty="0"/>
              <a:t> use the input </a:t>
            </a:r>
            <a:r>
              <a:rPr lang="fr-FR" sz="2200" dirty="0" err="1"/>
              <a:t>from</a:t>
            </a:r>
            <a:r>
              <a:rPr lang="fr-FR" sz="2200" dirty="0"/>
              <a:t> </a:t>
            </a:r>
            <a:r>
              <a:rPr lang="fr-FR" sz="2200" dirty="0" err="1"/>
              <a:t>sensors</a:t>
            </a:r>
            <a:r>
              <a:rPr lang="fr-FR" sz="2200" dirty="0"/>
              <a:t> to </a:t>
            </a:r>
            <a:r>
              <a:rPr lang="fr-FR" sz="2200" dirty="0" err="1"/>
              <a:t>synthesize</a:t>
            </a:r>
            <a:r>
              <a:rPr lang="fr-FR" sz="2200" dirty="0"/>
              <a:t> the </a:t>
            </a:r>
            <a:r>
              <a:rPr lang="fr-FR" sz="2200" dirty="0" err="1"/>
              <a:t>environment</a:t>
            </a:r>
            <a:r>
              <a:rPr lang="fr-FR" sz="2200" dirty="0"/>
              <a:t> </a:t>
            </a:r>
            <a:r>
              <a:rPr lang="fr-FR" sz="2200" dirty="0" err="1"/>
              <a:t>surrounding</a:t>
            </a:r>
            <a:r>
              <a:rPr lang="fr-FR" sz="2200" dirty="0"/>
              <a:t> a </a:t>
            </a:r>
            <a:r>
              <a:rPr lang="fr-FR" sz="2200" dirty="0" err="1"/>
              <a:t>vehicle</a:t>
            </a:r>
            <a:r>
              <a:rPr lang="fr-FR" sz="2200" dirty="0"/>
              <a:t> in real time.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z="2200" dirty="0"/>
              <a:t>The </a:t>
            </a:r>
            <a:r>
              <a:rPr lang="fr-FR" sz="2200" dirty="0" err="1"/>
              <a:t>algorithms</a:t>
            </a:r>
            <a:r>
              <a:rPr lang="fr-FR" sz="2200" dirty="0"/>
              <a:t> </a:t>
            </a:r>
            <a:r>
              <a:rPr lang="fr-FR" sz="2200" dirty="0" err="1"/>
              <a:t>then</a:t>
            </a:r>
            <a:r>
              <a:rPr lang="fr-FR" sz="2200" dirty="0"/>
              <a:t> </a:t>
            </a:r>
            <a:r>
              <a:rPr lang="fr-FR" sz="2200" dirty="0" err="1"/>
              <a:t>provide</a:t>
            </a:r>
            <a:r>
              <a:rPr lang="fr-FR" sz="2200" dirty="0"/>
              <a:t> output to the driver or </a:t>
            </a:r>
            <a:r>
              <a:rPr lang="fr-FR" sz="2200" dirty="0" err="1"/>
              <a:t>specify</a:t>
            </a:r>
            <a:r>
              <a:rPr lang="fr-FR" sz="2200" dirty="0"/>
              <a:t> how the system </a:t>
            </a:r>
            <a:r>
              <a:rPr lang="fr-FR" sz="2200" dirty="0" err="1"/>
              <a:t>should</a:t>
            </a:r>
            <a:r>
              <a:rPr lang="fr-FR" sz="2200" dirty="0"/>
              <a:t> </a:t>
            </a:r>
            <a:r>
              <a:rPr lang="fr-FR" sz="2200" dirty="0" err="1"/>
              <a:t>actively</a:t>
            </a:r>
            <a:r>
              <a:rPr lang="fr-FR" sz="2200" dirty="0"/>
              <a:t> </a:t>
            </a:r>
            <a:r>
              <a:rPr lang="fr-FR" sz="2200" dirty="0" err="1"/>
              <a:t>intervene</a:t>
            </a:r>
            <a:r>
              <a:rPr lang="fr-FR" sz="2200" dirty="0"/>
              <a:t> in </a:t>
            </a:r>
            <a:r>
              <a:rPr lang="fr-FR" sz="2200" dirty="0" err="1"/>
              <a:t>vehicle</a:t>
            </a:r>
            <a:r>
              <a:rPr lang="fr-FR" sz="2200" dirty="0"/>
              <a:t> control. </a:t>
            </a:r>
          </a:p>
          <a:p>
            <a:pPr marL="742950" lvl="1" indent="-285750">
              <a:buFont typeface="Arial" charset="0"/>
              <a:buChar char="•"/>
            </a:pPr>
            <a:endParaRPr lang="fr-FR" sz="22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91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2016, THE YEAR OF SELF DRIVING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92" y="1325563"/>
            <a:ext cx="7596554" cy="4622845"/>
          </a:xfrm>
        </p:spPr>
      </p:pic>
    </p:spTree>
    <p:extLst>
      <p:ext uri="{BB962C8B-B14F-4D97-AF65-F5344CB8AC3E}">
        <p14:creationId xmlns:p14="http://schemas.microsoft.com/office/powerpoint/2010/main" val="18827993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SENSE, PLAN, ACT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7" y="959696"/>
            <a:ext cx="4114511" cy="2504485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77" y="260332"/>
            <a:ext cx="5014019" cy="294006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919837" y="132556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MAP 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4569789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SENSE </a:t>
            </a:r>
            <a:endParaRPr lang="fr-FR" dirty="0"/>
          </a:p>
        </p:txBody>
      </p:sp>
      <p:pic>
        <p:nvPicPr>
          <p:cNvPr id="9" name="Image 8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91" y="3843177"/>
            <a:ext cx="4761161" cy="286869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104031" y="4754455"/>
            <a:ext cx="60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ACT </a:t>
            </a:r>
            <a:endParaRPr lang="fr-FR" dirty="0"/>
          </a:p>
        </p:txBody>
      </p:sp>
      <p:pic>
        <p:nvPicPr>
          <p:cNvPr id="11" name="Image 10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485" y="3647846"/>
            <a:ext cx="5029189" cy="3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6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ENHANCE ACT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94" y="1602691"/>
            <a:ext cx="5534304" cy="387039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16" y="1602691"/>
            <a:ext cx="6076939" cy="38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INVEST IN AN OPEN AI PLATFORM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164" y="3874271"/>
            <a:ext cx="5181192" cy="264155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164" y="1631189"/>
            <a:ext cx="5181192" cy="211550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0676" y="1507309"/>
            <a:ext cx="620737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600" dirty="0"/>
              <a:t>The open </a:t>
            </a:r>
            <a:r>
              <a:rPr lang="fr-FR" sz="2600" dirty="0" err="1"/>
              <a:t>platform</a:t>
            </a:r>
            <a:r>
              <a:rPr lang="fr-FR" sz="2600" dirty="0"/>
              <a:t> NVIDIA DRIVE uses AI to </a:t>
            </a:r>
            <a:r>
              <a:rPr lang="fr-FR" sz="2600" dirty="0" err="1"/>
              <a:t>advance</a:t>
            </a:r>
            <a:r>
              <a:rPr lang="fr-FR" sz="2600" dirty="0"/>
              <a:t> the </a:t>
            </a:r>
            <a:r>
              <a:rPr lang="fr-FR" sz="2600" dirty="0" err="1"/>
              <a:t>driving</a:t>
            </a:r>
            <a:r>
              <a:rPr lang="fr-FR" sz="2600" dirty="0"/>
              <a:t> </a:t>
            </a:r>
            <a:r>
              <a:rPr lang="fr-FR" sz="2600" dirty="0" err="1"/>
              <a:t>experience</a:t>
            </a:r>
            <a:r>
              <a:rPr lang="fr-FR" sz="2600" dirty="0"/>
              <a:t>, </a:t>
            </a:r>
            <a:r>
              <a:rPr lang="fr-FR" sz="2600" dirty="0" err="1"/>
              <a:t>from</a:t>
            </a:r>
            <a:r>
              <a:rPr lang="fr-FR" sz="2600" dirty="0"/>
              <a:t> </a:t>
            </a:r>
            <a:r>
              <a:rPr lang="fr-FR" sz="2600" dirty="0" err="1"/>
              <a:t>infotainment</a:t>
            </a:r>
            <a:r>
              <a:rPr lang="fr-FR" sz="2600" dirty="0"/>
              <a:t> to </a:t>
            </a:r>
            <a:r>
              <a:rPr lang="fr-FR" sz="2600" dirty="0" err="1"/>
              <a:t>autonomous</a:t>
            </a:r>
            <a:r>
              <a:rPr lang="fr-FR" sz="2600" dirty="0"/>
              <a:t> </a:t>
            </a:r>
            <a:r>
              <a:rPr lang="fr-FR" sz="2600" dirty="0" err="1"/>
              <a:t>vehicles</a:t>
            </a:r>
            <a:r>
              <a:rPr lang="fr-FR" sz="2600" dirty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600" dirty="0"/>
          </a:p>
          <a:p>
            <a:pPr marL="285750" indent="-285750">
              <a:buFont typeface="Wingdings" charset="2"/>
              <a:buChar char="§"/>
            </a:pPr>
            <a:r>
              <a:rPr lang="fr-FR" sz="2600" dirty="0"/>
              <a:t>The data </a:t>
            </a:r>
            <a:r>
              <a:rPr lang="fr-FR" sz="2600" dirty="0" err="1"/>
              <a:t>gathered</a:t>
            </a:r>
            <a:r>
              <a:rPr lang="fr-FR" sz="2600" dirty="0"/>
              <a:t> </a:t>
            </a:r>
            <a:r>
              <a:rPr lang="fr-FR" sz="2600" dirty="0" err="1"/>
              <a:t>from</a:t>
            </a:r>
            <a:r>
              <a:rPr lang="fr-FR" sz="2600" dirty="0"/>
              <a:t> </a:t>
            </a:r>
            <a:r>
              <a:rPr lang="fr-FR" sz="2600" dirty="0" err="1"/>
              <a:t>sensor-filled</a:t>
            </a:r>
            <a:r>
              <a:rPr lang="fr-FR" sz="2600" dirty="0"/>
              <a:t> cars </a:t>
            </a:r>
            <a:r>
              <a:rPr lang="fr-FR" sz="2600" dirty="0" err="1"/>
              <a:t>will</a:t>
            </a:r>
            <a:r>
              <a:rPr lang="fr-FR" sz="2600" dirty="0"/>
              <a:t> </a:t>
            </a:r>
            <a:r>
              <a:rPr lang="fr-FR" sz="2600" dirty="0" err="1"/>
              <a:t>be</a:t>
            </a:r>
            <a:r>
              <a:rPr lang="fr-FR" sz="2600" dirty="0"/>
              <a:t> </a:t>
            </a:r>
            <a:r>
              <a:rPr lang="fr-FR" sz="2600" dirty="0" err="1"/>
              <a:t>used</a:t>
            </a:r>
            <a:r>
              <a:rPr lang="fr-FR" sz="2600" dirty="0"/>
              <a:t> to </a:t>
            </a:r>
            <a:r>
              <a:rPr lang="fr-FR" sz="2600" dirty="0" err="1"/>
              <a:t>create</a:t>
            </a:r>
            <a:r>
              <a:rPr lang="fr-FR" sz="2600" dirty="0"/>
              <a:t> </a:t>
            </a:r>
            <a:r>
              <a:rPr lang="fr-FR" sz="2600" dirty="0" err="1"/>
              <a:t>comprehensive</a:t>
            </a:r>
            <a:r>
              <a:rPr lang="fr-FR" sz="2600" dirty="0"/>
              <a:t> HD </a:t>
            </a:r>
            <a:r>
              <a:rPr lang="fr-FR" sz="2600" dirty="0" err="1"/>
              <a:t>maps</a:t>
            </a:r>
            <a:r>
              <a:rPr lang="fr-FR" sz="2600" dirty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600" dirty="0"/>
          </a:p>
          <a:p>
            <a:pPr marL="285750" indent="-285750">
              <a:buFont typeface="Wingdings" charset="2"/>
              <a:buChar char="§"/>
            </a:pPr>
            <a:r>
              <a:rPr lang="fr-FR" sz="2600" dirty="0" err="1"/>
              <a:t>Nvidia</a:t>
            </a:r>
            <a:r>
              <a:rPr lang="fr-FR" sz="2600" dirty="0"/>
              <a:t> AI Self-</a:t>
            </a:r>
            <a:r>
              <a:rPr lang="fr-FR" sz="2600" dirty="0" err="1"/>
              <a:t>driving</a:t>
            </a:r>
            <a:r>
              <a:rPr lang="fr-FR" sz="2600" dirty="0"/>
              <a:t> cars in </a:t>
            </a:r>
            <a:r>
              <a:rPr lang="fr-FR" sz="2600" dirty="0" err="1"/>
              <a:t>development</a:t>
            </a:r>
            <a:r>
              <a:rPr lang="fr-FR" sz="2600" dirty="0"/>
              <a:t> : </a:t>
            </a:r>
            <a:r>
              <a:rPr lang="fr-FR" sz="2600" dirty="0" err="1"/>
              <a:t>Baidu</a:t>
            </a:r>
            <a:r>
              <a:rPr lang="fr-FR" sz="2600" dirty="0"/>
              <a:t>, </a:t>
            </a:r>
            <a:r>
              <a:rPr lang="fr-FR" sz="2600" dirty="0" err="1"/>
              <a:t>nuTonomy</a:t>
            </a:r>
            <a:r>
              <a:rPr lang="fr-FR" sz="2600" dirty="0"/>
              <a:t>, Volvo, </a:t>
            </a:r>
            <a:r>
              <a:rPr lang="fr-FR" sz="2600" dirty="0" err="1"/>
              <a:t>Wepods</a:t>
            </a:r>
            <a:r>
              <a:rPr lang="fr-FR" sz="2600" dirty="0"/>
              <a:t>.  </a:t>
            </a:r>
            <a:endParaRPr lang="fr-FR" sz="2600" dirty="0" smtClean="0"/>
          </a:p>
          <a:p>
            <a:pPr marL="285750" indent="-285750">
              <a:buFont typeface="Wingdings" charset="2"/>
              <a:buChar char="§"/>
            </a:pPr>
            <a:endParaRPr lang="fr-FR" sz="2600" dirty="0"/>
          </a:p>
          <a:p>
            <a:pPr marL="285750" indent="-285750">
              <a:buFont typeface="Wingdings" charset="2"/>
              <a:buChar char="§"/>
            </a:pPr>
            <a:r>
              <a:rPr lang="fr-FR" sz="2600" dirty="0"/>
              <a:t>http://</a:t>
            </a:r>
            <a:r>
              <a:rPr lang="fr-FR" sz="2600" dirty="0" err="1"/>
              <a:t>www.nvidia.fr</a:t>
            </a:r>
            <a:r>
              <a:rPr lang="fr-FR" sz="2600" dirty="0"/>
              <a:t>/</a:t>
            </a:r>
            <a:r>
              <a:rPr lang="fr-FR" sz="2600" dirty="0" err="1"/>
              <a:t>object</a:t>
            </a:r>
            <a:r>
              <a:rPr lang="fr-FR" sz="2600" dirty="0"/>
              <a:t>/drive-px-</a:t>
            </a:r>
            <a:r>
              <a:rPr lang="fr-FR" sz="2600" dirty="0" err="1"/>
              <a:t>fr.html</a:t>
            </a: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1623626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smtClean="0"/>
              <a:t>MAKE A PARTNERSHIP </a:t>
            </a:r>
            <a:r>
              <a:rPr lang="fr-FR" dirty="0" smtClean="0"/>
              <a:t>WITH ADAS KEY PLAYERS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68" y="1378318"/>
            <a:ext cx="5908432" cy="55567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Established</a:t>
            </a:r>
            <a:r>
              <a:rPr lang="fr-FR" dirty="0" smtClean="0"/>
              <a:t> </a:t>
            </a:r>
            <a:r>
              <a:rPr lang="fr-FR" dirty="0"/>
              <a:t>high-tech </a:t>
            </a:r>
            <a:r>
              <a:rPr lang="fr-FR" dirty="0" err="1"/>
              <a:t>companies</a:t>
            </a:r>
            <a:r>
              <a:rPr lang="fr-FR" dirty="0"/>
              <a:t>, </a:t>
            </a:r>
            <a:r>
              <a:rPr lang="fr-FR" dirty="0" err="1"/>
              <a:t>including</a:t>
            </a:r>
            <a:r>
              <a:rPr lang="fr-FR" dirty="0"/>
              <a:t> </a:t>
            </a:r>
            <a:r>
              <a:rPr lang="fr-FR" dirty="0" err="1"/>
              <a:t>semiconductor</a:t>
            </a:r>
            <a:r>
              <a:rPr lang="fr-FR" dirty="0"/>
              <a:t> </a:t>
            </a:r>
            <a:r>
              <a:rPr lang="fr-FR" dirty="0" err="1"/>
              <a:t>players</a:t>
            </a:r>
            <a:r>
              <a:rPr lang="fr-FR" dirty="0"/>
              <a:t>, are </a:t>
            </a:r>
            <a:r>
              <a:rPr lang="fr-FR" dirty="0" err="1"/>
              <a:t>actively</a:t>
            </a:r>
            <a:r>
              <a:rPr lang="fr-FR" dirty="0"/>
              <a:t> </a:t>
            </a:r>
            <a:r>
              <a:rPr lang="fr-FR" dirty="0" err="1"/>
              <a:t>pursuing</a:t>
            </a:r>
            <a:r>
              <a:rPr lang="fr-FR" dirty="0"/>
              <a:t> ADAS </a:t>
            </a:r>
            <a:r>
              <a:rPr lang="fr-FR" dirty="0" err="1"/>
              <a:t>opportunities</a:t>
            </a:r>
            <a:r>
              <a:rPr lang="fr-FR" dirty="0"/>
              <a:t>, </a:t>
            </a:r>
            <a:r>
              <a:rPr lang="fr-FR" dirty="0" err="1"/>
              <a:t>even</a:t>
            </a:r>
            <a:r>
              <a:rPr lang="fr-FR" dirty="0"/>
              <a:t> if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not </a:t>
            </a:r>
            <a:r>
              <a:rPr lang="fr-FR" dirty="0" err="1"/>
              <a:t>previously</a:t>
            </a:r>
            <a:r>
              <a:rPr lang="fr-FR" dirty="0"/>
              <a:t> have a </a:t>
            </a:r>
            <a:r>
              <a:rPr lang="fr-FR" dirty="0" err="1"/>
              <a:t>presence</a:t>
            </a:r>
            <a:r>
              <a:rPr lang="fr-FR" dirty="0"/>
              <a:t> in the </a:t>
            </a:r>
            <a:r>
              <a:rPr lang="fr-FR" dirty="0" err="1"/>
              <a:t>automotive</a:t>
            </a:r>
            <a:r>
              <a:rPr lang="fr-FR" dirty="0"/>
              <a:t> </a:t>
            </a:r>
            <a:r>
              <a:rPr lang="fr-FR" dirty="0" err="1"/>
              <a:t>sector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Intel</a:t>
            </a:r>
            <a:r>
              <a:rPr lang="fr-FR" dirty="0"/>
              <a:t>, NVIDIA, Panasonic, </a:t>
            </a:r>
            <a:r>
              <a:rPr lang="fr-FR" dirty="0" err="1"/>
              <a:t>Qualcomm</a:t>
            </a:r>
            <a:r>
              <a:rPr lang="fr-FR" dirty="0"/>
              <a:t>, Samsung, and Sony are </a:t>
            </a: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 smtClean="0"/>
              <a:t>opportunities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Start-ups </a:t>
            </a:r>
            <a:r>
              <a:rPr lang="fr-FR" dirty="0"/>
              <a:t>and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to </a:t>
            </a:r>
            <a:r>
              <a:rPr lang="fr-FR" dirty="0" err="1"/>
              <a:t>mid</a:t>
            </a:r>
            <a:r>
              <a:rPr lang="fr-FR" dirty="0"/>
              <a:t>-size </a:t>
            </a:r>
            <a:r>
              <a:rPr lang="fr-FR" dirty="0" err="1"/>
              <a:t>companies</a:t>
            </a:r>
            <a:r>
              <a:rPr lang="fr-FR" dirty="0"/>
              <a:t> in the high-tech and </a:t>
            </a:r>
            <a:r>
              <a:rPr lang="fr-FR" dirty="0" err="1"/>
              <a:t>automotive</a:t>
            </a:r>
            <a:r>
              <a:rPr lang="fr-FR" dirty="0"/>
              <a:t> </a:t>
            </a:r>
            <a:r>
              <a:rPr lang="fr-FR" dirty="0" err="1"/>
              <a:t>sectors</a:t>
            </a:r>
            <a:r>
              <a:rPr lang="fr-FR" dirty="0"/>
              <a:t> are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trying</a:t>
            </a:r>
            <a:r>
              <a:rPr lang="fr-FR" dirty="0"/>
              <a:t> to capture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 smtClean="0"/>
              <a:t>share</a:t>
            </a:r>
            <a:r>
              <a:rPr lang="fr-FR" dirty="0" smtClean="0"/>
              <a:t> : </a:t>
            </a:r>
            <a:r>
              <a:rPr lang="fr-FR" dirty="0" err="1" smtClean="0"/>
              <a:t>GestureTek</a:t>
            </a:r>
            <a:r>
              <a:rPr lang="fr-FR" dirty="0"/>
              <a:t>, Hawk-Eye Innovations, and </a:t>
            </a:r>
            <a:r>
              <a:rPr lang="fr-FR" dirty="0" err="1"/>
              <a:t>IntelliVision</a:t>
            </a:r>
            <a:r>
              <a:rPr lang="fr-FR" dirty="0"/>
              <a:t>, all of </a:t>
            </a:r>
            <a:r>
              <a:rPr lang="fr-FR" dirty="0" err="1"/>
              <a:t>which</a:t>
            </a:r>
            <a:r>
              <a:rPr lang="fr-FR" dirty="0"/>
              <a:t> have </a:t>
            </a:r>
            <a:r>
              <a:rPr lang="fr-FR" dirty="0" err="1"/>
              <a:t>specialized</a:t>
            </a:r>
            <a:r>
              <a:rPr lang="fr-FR" dirty="0"/>
              <a:t> expertise in image </a:t>
            </a:r>
            <a:r>
              <a:rPr lang="fr-FR" dirty="0" err="1"/>
              <a:t>processing</a:t>
            </a:r>
            <a:r>
              <a:rPr lang="fr-FR" dirty="0"/>
              <a:t> and computer vision</a:t>
            </a:r>
            <a:r>
              <a:rPr lang="fr-FR" dirty="0" smtClean="0"/>
              <a:t>.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55" y="1378318"/>
            <a:ext cx="5451231" cy="32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INVEST IN DEEP LEARNING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677" y="2844722"/>
            <a:ext cx="5141957" cy="315152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61" y="1622285"/>
            <a:ext cx="5141957" cy="99944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5847" y="1468396"/>
            <a:ext cx="6383215" cy="4966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Drive.ai's</a:t>
            </a:r>
            <a:r>
              <a:rPr lang="fr-FR" sz="2400" dirty="0"/>
              <a:t> </a:t>
            </a:r>
            <a:r>
              <a:rPr lang="fr-FR" sz="2400" dirty="0" err="1"/>
              <a:t>approach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deep</a:t>
            </a:r>
            <a:r>
              <a:rPr lang="fr-FR" sz="2400" dirty="0"/>
              <a:t> </a:t>
            </a:r>
            <a:r>
              <a:rPr lang="fr-FR" sz="2400" dirty="0" err="1"/>
              <a:t>learning</a:t>
            </a:r>
            <a:r>
              <a:rPr lang="fr-FR" sz="2400" dirty="0"/>
              <a:t> </a:t>
            </a:r>
            <a:r>
              <a:rPr lang="fr-FR" sz="2400" dirty="0" err="1"/>
              <a:t>across</a:t>
            </a:r>
            <a:r>
              <a:rPr lang="fr-FR" sz="2400" dirty="0"/>
              <a:t> the </a:t>
            </a:r>
            <a:r>
              <a:rPr lang="fr-FR" sz="2400" dirty="0" err="1"/>
              <a:t>board</a:t>
            </a:r>
            <a:r>
              <a:rPr lang="fr-FR" sz="2400" dirty="0"/>
              <a:t> in 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autonomous</a:t>
            </a:r>
            <a:r>
              <a:rPr lang="fr-FR" sz="2400" dirty="0"/>
              <a:t> </a:t>
            </a:r>
            <a:r>
              <a:rPr lang="fr-FR" sz="2400" dirty="0" err="1"/>
              <a:t>driving</a:t>
            </a:r>
            <a:r>
              <a:rPr lang="fr-FR" sz="2400" dirty="0"/>
              <a:t> </a:t>
            </a:r>
            <a:r>
              <a:rPr lang="fr-FR" sz="2400" dirty="0" smtClean="0"/>
              <a:t>system. 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/>
              <a:t> </a:t>
            </a:r>
            <a:r>
              <a:rPr lang="fr-FR" sz="2400" dirty="0" err="1"/>
              <a:t>P</a:t>
            </a:r>
            <a:r>
              <a:rPr lang="fr-FR" sz="2400" dirty="0" err="1" smtClean="0"/>
              <a:t>roviding</a:t>
            </a:r>
            <a:r>
              <a:rPr lang="fr-FR" sz="2400" dirty="0" smtClean="0"/>
              <a:t> </a:t>
            </a:r>
            <a:r>
              <a:rPr lang="fr-FR" sz="2400" dirty="0"/>
              <a:t>a host of </a:t>
            </a:r>
            <a:r>
              <a:rPr lang="fr-FR" sz="2400" dirty="0" err="1"/>
              <a:t>examples</a:t>
            </a:r>
            <a:r>
              <a:rPr lang="fr-FR" sz="2400" dirty="0"/>
              <a:t> of situations, </a:t>
            </a:r>
            <a:r>
              <a:rPr lang="fr-FR" sz="2400" dirty="0" err="1"/>
              <a:t>objects</a:t>
            </a:r>
            <a:r>
              <a:rPr lang="fr-FR" sz="2400" dirty="0"/>
              <a:t> and scenarios and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letting</a:t>
            </a:r>
            <a:r>
              <a:rPr lang="fr-FR" sz="2400" dirty="0"/>
              <a:t> the system </a:t>
            </a:r>
            <a:r>
              <a:rPr lang="fr-FR" sz="2400" dirty="0" err="1"/>
              <a:t>extrapolate</a:t>
            </a:r>
            <a:r>
              <a:rPr lang="fr-FR" sz="2400" dirty="0"/>
              <a:t> how the </a:t>
            </a:r>
            <a:r>
              <a:rPr lang="fr-FR" sz="2400" dirty="0" err="1"/>
              <a:t>rules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learns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might</a:t>
            </a:r>
            <a:r>
              <a:rPr lang="fr-FR" sz="2400" dirty="0"/>
              <a:t> </a:t>
            </a:r>
            <a:r>
              <a:rPr lang="fr-FR" sz="2400" dirty="0" err="1"/>
              <a:t>apply</a:t>
            </a:r>
            <a:r>
              <a:rPr lang="fr-FR" sz="2400" dirty="0"/>
              <a:t> to </a:t>
            </a:r>
            <a:r>
              <a:rPr lang="fr-FR" sz="2400" dirty="0" err="1"/>
              <a:t>novel</a:t>
            </a:r>
            <a:r>
              <a:rPr lang="fr-FR" sz="2400" dirty="0"/>
              <a:t> or </a:t>
            </a:r>
            <a:r>
              <a:rPr lang="fr-FR" sz="2400" dirty="0" err="1"/>
              <a:t>unexpected</a:t>
            </a:r>
            <a:r>
              <a:rPr lang="fr-FR" sz="2400" dirty="0"/>
              <a:t> </a:t>
            </a:r>
            <a:r>
              <a:rPr lang="fr-FR" sz="2400" dirty="0" err="1"/>
              <a:t>experiences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 </a:t>
            </a:r>
            <a:r>
              <a:rPr lang="fr-FR" sz="2400" dirty="0"/>
              <a:t>It 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means</a:t>
            </a:r>
            <a:r>
              <a:rPr lang="fr-FR" sz="2400" dirty="0"/>
              <a:t> </a:t>
            </a:r>
            <a:r>
              <a:rPr lang="fr-FR" sz="2400" dirty="0" err="1"/>
              <a:t>logging</a:t>
            </a:r>
            <a:r>
              <a:rPr lang="fr-FR" sz="2400" dirty="0"/>
              <a:t> a </a:t>
            </a:r>
            <a:r>
              <a:rPr lang="fr-FR" sz="2400" dirty="0" err="1"/>
              <a:t>huge</a:t>
            </a:r>
            <a:r>
              <a:rPr lang="fr-FR" sz="2400" dirty="0"/>
              <a:t> </a:t>
            </a:r>
            <a:r>
              <a:rPr lang="fr-FR" sz="2400" dirty="0" err="1"/>
              <a:t>number</a:t>
            </a:r>
            <a:r>
              <a:rPr lang="fr-FR" sz="2400" dirty="0"/>
              <a:t> of </a:t>
            </a:r>
            <a:r>
              <a:rPr lang="fr-FR" sz="2400" dirty="0" err="1"/>
              <a:t>driving</a:t>
            </a:r>
            <a:r>
              <a:rPr lang="fr-FR" sz="2400" dirty="0"/>
              <a:t> </a:t>
            </a:r>
            <a:r>
              <a:rPr lang="fr-FR" sz="2400" dirty="0" err="1"/>
              <a:t>hours</a:t>
            </a:r>
            <a:r>
              <a:rPr lang="fr-FR" sz="2400" dirty="0"/>
              <a:t> to </a:t>
            </a:r>
            <a:r>
              <a:rPr lang="fr-FR" sz="2400" dirty="0" err="1"/>
              <a:t>provide</a:t>
            </a:r>
            <a:r>
              <a:rPr lang="fr-FR" sz="2400" dirty="0"/>
              <a:t> the system </a:t>
            </a:r>
            <a:r>
              <a:rPr lang="fr-FR" sz="2400" dirty="0" err="1"/>
              <a:t>with</a:t>
            </a:r>
            <a:r>
              <a:rPr lang="fr-FR" sz="2400" dirty="0"/>
              <a:t> basic </a:t>
            </a:r>
            <a:r>
              <a:rPr lang="fr-FR" sz="2400" dirty="0" smtClean="0"/>
              <a:t>information.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4861" y="6219232"/>
            <a:ext cx="29475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/>
              <a:t>https://</a:t>
            </a:r>
            <a:r>
              <a:rPr lang="fr-FR" sz="2200" dirty="0" err="1"/>
              <a:t>www.drive.ai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78475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57306"/>
            <a:ext cx="10515600" cy="1325563"/>
          </a:xfrm>
        </p:spPr>
        <p:txBody>
          <a:bodyPr/>
          <a:lstStyle/>
          <a:p>
            <a:r>
              <a:rPr lang="fr-FR" dirty="0" err="1" smtClean="0"/>
              <a:t>nuTonomy</a:t>
            </a:r>
            <a:r>
              <a:rPr lang="fr-FR" dirty="0" smtClean="0"/>
              <a:t> MODEL 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19" y="1482869"/>
            <a:ext cx="9923990" cy="5014913"/>
          </a:xfrm>
        </p:spPr>
      </p:pic>
    </p:spTree>
    <p:extLst>
      <p:ext uri="{BB962C8B-B14F-4D97-AF65-F5344CB8AC3E}">
        <p14:creationId xmlns:p14="http://schemas.microsoft.com/office/powerpoint/2010/main" val="174224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 noGrp="1"/>
          </p:cNvSpPr>
          <p:nvPr>
            <p:ph idx="1"/>
          </p:nvPr>
        </p:nvSpPr>
        <p:spPr>
          <a:xfrm>
            <a:off x="2887480" y="2098623"/>
            <a:ext cx="6417040" cy="34777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IMPACTS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3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AV IS A JOB KILLER 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00890" y="2407717"/>
            <a:ext cx="353983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2600" dirty="0" err="1"/>
              <a:t>Driving</a:t>
            </a:r>
            <a:r>
              <a:rPr lang="fr-FR" sz="2600" dirty="0"/>
              <a:t> </a:t>
            </a:r>
            <a:r>
              <a:rPr lang="fr-FR" sz="2600" dirty="0" smtClean="0"/>
              <a:t>jobs :</a:t>
            </a:r>
          </a:p>
          <a:p>
            <a:pPr>
              <a:buFont typeface="Wingdings" charset="2"/>
              <a:buChar char="§"/>
            </a:pPr>
            <a:r>
              <a:rPr lang="fr-FR" sz="2600" dirty="0" smtClean="0"/>
              <a:t>Taxi drivers.</a:t>
            </a:r>
            <a:endParaRPr lang="fr-FR" sz="2600" dirty="0"/>
          </a:p>
          <a:p>
            <a:pPr>
              <a:buFont typeface="Wingdings" charset="2"/>
              <a:buChar char="§"/>
            </a:pPr>
            <a:r>
              <a:rPr lang="fr-FR" sz="2600" dirty="0"/>
              <a:t>Uber &amp; </a:t>
            </a:r>
            <a:r>
              <a:rPr lang="fr-FR" sz="2600" dirty="0" err="1"/>
              <a:t>Lyft</a:t>
            </a:r>
            <a:r>
              <a:rPr lang="fr-FR" sz="2600" dirty="0"/>
              <a:t> </a:t>
            </a:r>
            <a:r>
              <a:rPr lang="fr-FR" sz="2600" dirty="0" smtClean="0"/>
              <a:t>drivers.</a:t>
            </a:r>
            <a:endParaRPr lang="fr-FR" sz="2600" dirty="0"/>
          </a:p>
          <a:p>
            <a:pPr>
              <a:buFont typeface="Wingdings" charset="2"/>
              <a:buChar char="§"/>
            </a:pPr>
            <a:r>
              <a:rPr lang="fr-FR" sz="2600" dirty="0"/>
              <a:t>Delivery (</a:t>
            </a:r>
            <a:r>
              <a:rPr lang="fr-FR" sz="2600" dirty="0" err="1"/>
              <a:t>FedEx</a:t>
            </a:r>
            <a:r>
              <a:rPr lang="fr-FR" sz="2600" dirty="0"/>
              <a:t>, UPS, USPS) </a:t>
            </a:r>
            <a:r>
              <a:rPr lang="fr-FR" sz="2600" dirty="0" smtClean="0"/>
              <a:t>jobs.</a:t>
            </a:r>
            <a:endParaRPr lang="fr-FR" sz="2600" dirty="0"/>
          </a:p>
          <a:p>
            <a:pPr>
              <a:buFont typeface="Wingdings" charset="2"/>
              <a:buChar char="§"/>
            </a:pPr>
            <a:r>
              <a:rPr lang="fr-FR" sz="2600" dirty="0"/>
              <a:t>Courier </a:t>
            </a:r>
            <a:r>
              <a:rPr lang="fr-FR" sz="2600" dirty="0" smtClean="0"/>
              <a:t>jobs.</a:t>
            </a:r>
            <a:endParaRPr lang="fr-FR" sz="2600" dirty="0"/>
          </a:p>
          <a:p>
            <a:pPr>
              <a:buFont typeface="Wingdings" charset="2"/>
              <a:buChar char="§"/>
            </a:pPr>
            <a:r>
              <a:rPr lang="fr-FR" sz="2600" dirty="0"/>
              <a:t>Bus </a:t>
            </a:r>
            <a:r>
              <a:rPr lang="fr-FR" sz="2600" dirty="0" smtClean="0"/>
              <a:t>drivers.</a:t>
            </a:r>
            <a:endParaRPr lang="fr-FR" sz="2600" dirty="0"/>
          </a:p>
          <a:p>
            <a:pPr>
              <a:buFont typeface="Wingdings" charset="2"/>
              <a:buChar char="§"/>
            </a:pPr>
            <a:r>
              <a:rPr lang="fr-FR" sz="2600" dirty="0"/>
              <a:t>Truck </a:t>
            </a:r>
            <a:r>
              <a:rPr lang="fr-FR" sz="2600" dirty="0" smtClean="0"/>
              <a:t>drivers.</a:t>
            </a:r>
            <a:endParaRPr lang="fr-FR" sz="2600" dirty="0"/>
          </a:p>
          <a:p>
            <a:pPr>
              <a:buFont typeface="Wingdings" charset="2"/>
              <a:buChar char="§"/>
            </a:pPr>
            <a:r>
              <a:rPr lang="fr-FR" sz="2600" dirty="0"/>
              <a:t>Valet </a:t>
            </a:r>
            <a:r>
              <a:rPr lang="fr-FR" sz="2600" dirty="0" smtClean="0"/>
              <a:t>jobs.</a:t>
            </a:r>
            <a:endParaRPr lang="fr-FR" sz="2600" dirty="0"/>
          </a:p>
          <a:p>
            <a:pPr>
              <a:buFont typeface="Wingdings" charset="2"/>
              <a:buChar char="§"/>
            </a:pPr>
            <a:r>
              <a:rPr lang="fr-FR" sz="2600" dirty="0"/>
              <a:t>Chauffeurs and </a:t>
            </a:r>
            <a:r>
              <a:rPr lang="fr-FR" sz="2600" dirty="0" err="1"/>
              <a:t>limo</a:t>
            </a:r>
            <a:r>
              <a:rPr lang="fr-FR" sz="2600" dirty="0"/>
              <a:t> </a:t>
            </a:r>
            <a:r>
              <a:rPr lang="fr-FR" sz="2600" dirty="0" smtClean="0"/>
              <a:t>drivers.</a:t>
            </a:r>
            <a:endParaRPr lang="fr-FR" sz="2600" dirty="0"/>
          </a:p>
          <a:p>
            <a:endParaRPr lang="fr-FR" dirty="0"/>
          </a:p>
        </p:txBody>
      </p:sp>
      <p:sp>
        <p:nvSpPr>
          <p:cNvPr id="9" name="Espace réservé du contenu 7"/>
          <p:cNvSpPr txBox="1">
            <a:spLocks/>
          </p:cNvSpPr>
          <p:nvPr/>
        </p:nvSpPr>
        <p:spPr>
          <a:xfrm>
            <a:off x="3477492" y="2407717"/>
            <a:ext cx="4433452" cy="4439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T</a:t>
            </a:r>
            <a:r>
              <a:rPr lang="fr-FR" sz="2400" dirty="0" smtClean="0"/>
              <a:t>ransportation </a:t>
            </a:r>
            <a:r>
              <a:rPr lang="fr-FR" sz="2400" dirty="0" err="1" smtClean="0"/>
              <a:t>industry’s</a:t>
            </a:r>
            <a:r>
              <a:rPr lang="fr-FR" sz="2400" dirty="0" smtClean="0"/>
              <a:t> jobs :</a:t>
            </a:r>
          </a:p>
          <a:p>
            <a:pPr>
              <a:buFont typeface="Wingdings" charset="2"/>
              <a:buChar char="§"/>
            </a:pPr>
            <a:r>
              <a:rPr lang="fr-FR" sz="2400" dirty="0" smtClean="0"/>
              <a:t>Drivers </a:t>
            </a:r>
            <a:r>
              <a:rPr lang="fr-FR" sz="2400" dirty="0" err="1" smtClean="0"/>
              <a:t>teachers</a:t>
            </a:r>
            <a:r>
              <a:rPr lang="fr-FR" sz="2400" dirty="0" smtClean="0"/>
              <a:t>.</a:t>
            </a: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Driving</a:t>
            </a:r>
            <a:r>
              <a:rPr lang="fr-FR" sz="2400" dirty="0" smtClean="0"/>
              <a:t> </a:t>
            </a:r>
            <a:r>
              <a:rPr lang="fr-FR" sz="2400" dirty="0" err="1" smtClean="0"/>
              <a:t>schools</a:t>
            </a:r>
            <a:r>
              <a:rPr lang="fr-FR" sz="2400" dirty="0" smtClean="0"/>
              <a:t>.</a:t>
            </a: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/>
              <a:t>Traffic </a:t>
            </a:r>
            <a:r>
              <a:rPr lang="fr-FR" sz="2400" dirty="0" err="1" smtClean="0"/>
              <a:t>analysts</a:t>
            </a:r>
            <a:r>
              <a:rPr lang="fr-FR" sz="2400" dirty="0" smtClean="0"/>
              <a:t>.</a:t>
            </a: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/>
              <a:t>Car </a:t>
            </a:r>
            <a:r>
              <a:rPr lang="fr-FR" sz="2400" dirty="0" err="1"/>
              <a:t>licensing</a:t>
            </a:r>
            <a:r>
              <a:rPr lang="fr-FR" sz="2400" dirty="0"/>
              <a:t> and </a:t>
            </a:r>
            <a:r>
              <a:rPr lang="fr-FR" sz="2400" dirty="0" smtClean="0"/>
              <a:t>registration.</a:t>
            </a: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/>
              <a:t>Drivers test </a:t>
            </a:r>
            <a:r>
              <a:rPr lang="fr-FR" sz="2400" dirty="0" smtClean="0"/>
              <a:t>people.</a:t>
            </a: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 err="1"/>
              <a:t>Rental</a:t>
            </a:r>
            <a:r>
              <a:rPr lang="fr-FR" sz="2400" dirty="0"/>
              <a:t> car </a:t>
            </a:r>
            <a:r>
              <a:rPr lang="fr-FR" sz="2400" dirty="0" smtClean="0"/>
              <a:t>agents.</a:t>
            </a: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/>
              <a:t>Crash </a:t>
            </a:r>
            <a:r>
              <a:rPr lang="fr-FR" sz="2400" dirty="0" err="1" smtClean="0"/>
              <a:t>testers</a:t>
            </a:r>
            <a:r>
              <a:rPr lang="fr-FR" sz="2400" dirty="0" smtClean="0"/>
              <a:t>.</a:t>
            </a:r>
            <a:endParaRPr lang="fr-FR" sz="2400" dirty="0"/>
          </a:p>
          <a:p>
            <a:endParaRPr lang="fr-FR" dirty="0"/>
          </a:p>
        </p:txBody>
      </p:sp>
      <p:sp>
        <p:nvSpPr>
          <p:cNvPr id="10" name="Espace réservé du contenu 7"/>
          <p:cNvSpPr txBox="1">
            <a:spLocks/>
          </p:cNvSpPr>
          <p:nvPr/>
        </p:nvSpPr>
        <p:spPr>
          <a:xfrm>
            <a:off x="8132616" y="1642339"/>
            <a:ext cx="3782291" cy="4439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Espace réservé du contenu 7"/>
          <p:cNvSpPr txBox="1">
            <a:spLocks/>
          </p:cNvSpPr>
          <p:nvPr/>
        </p:nvSpPr>
        <p:spPr>
          <a:xfrm>
            <a:off x="8132616" y="2469148"/>
            <a:ext cx="3782291" cy="4439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err="1" smtClean="0"/>
              <a:t>Human</a:t>
            </a:r>
            <a:r>
              <a:rPr lang="fr-FR" sz="2400" dirty="0" smtClean="0"/>
              <a:t> </a:t>
            </a:r>
            <a:r>
              <a:rPr lang="fr-FR" sz="2400" dirty="0" err="1" smtClean="0"/>
              <a:t>Operators</a:t>
            </a:r>
            <a:r>
              <a:rPr lang="fr-FR" sz="2400" dirty="0" smtClean="0"/>
              <a:t>: </a:t>
            </a:r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Forklift</a:t>
            </a:r>
            <a:r>
              <a:rPr lang="fr-FR" sz="2400" dirty="0" smtClean="0"/>
              <a:t> drivers.</a:t>
            </a: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 err="1"/>
              <a:t>Lawnmower</a:t>
            </a:r>
            <a:r>
              <a:rPr lang="fr-FR" sz="2400" dirty="0"/>
              <a:t> </a:t>
            </a:r>
            <a:r>
              <a:rPr lang="fr-FR" sz="2400" dirty="0" err="1" smtClean="0"/>
              <a:t>operators</a:t>
            </a:r>
            <a:r>
              <a:rPr lang="fr-FR" sz="2400" dirty="0"/>
              <a:t>.</a:t>
            </a:r>
          </a:p>
          <a:p>
            <a:pPr>
              <a:buFont typeface="Wingdings" charset="2"/>
              <a:buChar char="§"/>
            </a:pPr>
            <a:r>
              <a:rPr lang="fr-FR" sz="2400" dirty="0" err="1"/>
              <a:t>Snowplow</a:t>
            </a:r>
            <a:r>
              <a:rPr lang="fr-FR" sz="2400" dirty="0"/>
              <a:t> </a:t>
            </a:r>
            <a:r>
              <a:rPr lang="fr-FR" sz="2400" dirty="0" err="1" smtClean="0"/>
              <a:t>operators</a:t>
            </a:r>
            <a:r>
              <a:rPr lang="fr-FR" sz="2400" dirty="0" smtClean="0"/>
              <a:t>.</a:t>
            </a: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/>
              <a:t>Water truck </a:t>
            </a:r>
            <a:r>
              <a:rPr lang="fr-FR" sz="2400" dirty="0" smtClean="0"/>
              <a:t>drivers.</a:t>
            </a: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 err="1"/>
              <a:t>Fire</a:t>
            </a:r>
            <a:r>
              <a:rPr lang="fr-FR" sz="2400" dirty="0"/>
              <a:t> truck </a:t>
            </a:r>
            <a:r>
              <a:rPr lang="fr-FR" sz="2400" dirty="0" smtClean="0"/>
              <a:t>drivers.</a:t>
            </a: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Ambulance drivers.</a:t>
            </a: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/>
              <a:t>Trash truck </a:t>
            </a:r>
            <a:r>
              <a:rPr lang="fr-FR" sz="2400" dirty="0" smtClean="0"/>
              <a:t>drivers.</a:t>
            </a:r>
            <a:r>
              <a:rPr lang="fr-FR" u="sng" dirty="0">
                <a:hlinkClick r:id="rId2"/>
              </a:rPr>
              <a:t/>
            </a:r>
            <a:br>
              <a:rPr lang="fr-FR" u="sng" dirty="0">
                <a:hlinkClick r:id="rId2"/>
              </a:rPr>
            </a:br>
            <a:endParaRPr lang="fr-FR" dirty="0"/>
          </a:p>
          <a:p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165" y="84781"/>
            <a:ext cx="5361999" cy="134188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72" y="1511442"/>
            <a:ext cx="4100947" cy="8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AV IS A JOB CREATOR 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394853" y="1423842"/>
            <a:ext cx="10758055" cy="528175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400" dirty="0" smtClean="0"/>
              <a:t>Communication </a:t>
            </a:r>
            <a:r>
              <a:rPr lang="fr-FR" sz="2400" dirty="0" err="1" smtClean="0"/>
              <a:t>Specialists</a:t>
            </a:r>
            <a:r>
              <a:rPr lang="fr-FR" sz="24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400" dirty="0" smtClean="0"/>
              <a:t>IT </a:t>
            </a:r>
            <a:r>
              <a:rPr lang="fr-FR" sz="2400" dirty="0" err="1" smtClean="0"/>
              <a:t>Technicians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Electrical</a:t>
            </a:r>
            <a:r>
              <a:rPr lang="fr-FR" sz="2400" dirty="0" smtClean="0"/>
              <a:t> </a:t>
            </a:r>
            <a:r>
              <a:rPr lang="fr-FR" sz="2400" dirty="0" err="1" smtClean="0"/>
              <a:t>Engineers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Mechatronics</a:t>
            </a:r>
            <a:r>
              <a:rPr lang="fr-FR" sz="2400" dirty="0"/>
              <a:t>.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Data </a:t>
            </a:r>
            <a:r>
              <a:rPr lang="fr-FR" sz="2400" dirty="0" err="1" smtClean="0"/>
              <a:t>Analysts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Automated</a:t>
            </a:r>
            <a:r>
              <a:rPr lang="fr-FR" sz="2400" dirty="0" smtClean="0"/>
              <a:t> </a:t>
            </a:r>
            <a:r>
              <a:rPr lang="fr-FR" sz="2400" dirty="0" err="1" smtClean="0"/>
              <a:t>Driving</a:t>
            </a:r>
            <a:r>
              <a:rPr lang="fr-FR" sz="2400" dirty="0" smtClean="0"/>
              <a:t> </a:t>
            </a:r>
            <a:r>
              <a:rPr lang="fr-FR" sz="2400" dirty="0" err="1" smtClean="0"/>
              <a:t>Engineers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Modelling</a:t>
            </a:r>
            <a:r>
              <a:rPr lang="fr-FR" sz="2400" dirty="0" smtClean="0"/>
              <a:t> and simulation </a:t>
            </a:r>
            <a:r>
              <a:rPr lang="fr-FR" sz="2400" dirty="0" err="1" smtClean="0"/>
              <a:t>specialists</a:t>
            </a:r>
            <a:r>
              <a:rPr lang="fr-FR" sz="24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Researchers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sz="2400" dirty="0" smtClean="0"/>
              <a:t>Software </a:t>
            </a:r>
            <a:r>
              <a:rPr lang="fr-FR" sz="2400" dirty="0" err="1" smtClean="0"/>
              <a:t>Programmers</a:t>
            </a:r>
            <a:r>
              <a:rPr lang="fr-FR" sz="24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Mechanics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sz="2400" dirty="0" smtClean="0"/>
              <a:t>More </a:t>
            </a:r>
            <a:r>
              <a:rPr lang="fr-FR" sz="2400" dirty="0" err="1" smtClean="0"/>
              <a:t>details</a:t>
            </a:r>
            <a:r>
              <a:rPr lang="fr-FR" sz="2400" dirty="0" smtClean="0"/>
              <a:t> : https</a:t>
            </a:r>
            <a:r>
              <a:rPr lang="fr-FR" sz="2400" dirty="0"/>
              <a:t>://</a:t>
            </a:r>
            <a:r>
              <a:rPr lang="fr-FR" sz="2400" dirty="0" err="1"/>
              <a:t>goo.gl</a:t>
            </a:r>
            <a:r>
              <a:rPr lang="fr-FR" sz="2400" dirty="0"/>
              <a:t>/</a:t>
            </a:r>
            <a:r>
              <a:rPr lang="fr-FR" sz="2400" dirty="0" err="1"/>
              <a:t>oPpQRY</a:t>
            </a:r>
            <a:endParaRPr lang="fr-FR" sz="2400" dirty="0"/>
          </a:p>
        </p:txBody>
      </p:sp>
      <p:pic>
        <p:nvPicPr>
          <p:cNvPr id="14" name="Image 1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2610221"/>
            <a:ext cx="5999017" cy="373022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359576"/>
            <a:ext cx="5999017" cy="12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CITIES, STATES, COUNTRIES COMPETITION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98" y="1325563"/>
            <a:ext cx="5426825" cy="3322925"/>
          </a:xfrm>
        </p:spPr>
      </p:pic>
      <p:sp>
        <p:nvSpPr>
          <p:cNvPr id="5" name="ZoneTexte 4"/>
          <p:cNvSpPr txBox="1"/>
          <p:nvPr/>
        </p:nvSpPr>
        <p:spPr>
          <a:xfrm>
            <a:off x="318655" y="1325563"/>
            <a:ext cx="55833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December</a:t>
            </a:r>
            <a:r>
              <a:rPr lang="fr-FR" sz="2400" dirty="0" smtClean="0"/>
              <a:t> 2016, Arizona </a:t>
            </a:r>
            <a:r>
              <a:rPr lang="fr-FR" sz="2400" dirty="0" err="1"/>
              <a:t>governor</a:t>
            </a:r>
            <a:r>
              <a:rPr lang="fr-FR" sz="2400" dirty="0"/>
              <a:t> Doug Ducey </a:t>
            </a:r>
            <a:r>
              <a:rPr lang="fr-FR" sz="2400" dirty="0" err="1"/>
              <a:t>welcomed</a:t>
            </a:r>
            <a:r>
              <a:rPr lang="fr-FR" sz="2400" dirty="0"/>
              <a:t> </a:t>
            </a:r>
            <a:r>
              <a:rPr lang="fr-FR" sz="2400" dirty="0" err="1"/>
              <a:t>Uber's</a:t>
            </a:r>
            <a:r>
              <a:rPr lang="fr-FR" sz="2400" dirty="0"/>
              <a:t> self-</a:t>
            </a:r>
            <a:r>
              <a:rPr lang="fr-FR" sz="2400" dirty="0" err="1"/>
              <a:t>driving</a:t>
            </a:r>
            <a:r>
              <a:rPr lang="fr-FR" sz="2400" dirty="0"/>
              <a:t> pilot one </a:t>
            </a:r>
            <a:r>
              <a:rPr lang="fr-FR" sz="2400" dirty="0" err="1"/>
              <a:t>day</a:t>
            </a:r>
            <a:r>
              <a:rPr lang="fr-FR" sz="2400" dirty="0"/>
              <a:t> </a:t>
            </a:r>
            <a:r>
              <a:rPr lang="fr-FR" sz="2400" dirty="0" err="1"/>
              <a:t>after</a:t>
            </a:r>
            <a:r>
              <a:rPr lang="fr-FR" sz="2400" dirty="0"/>
              <a:t> the </a:t>
            </a:r>
            <a:r>
              <a:rPr lang="fr-FR" sz="2400" dirty="0" err="1"/>
              <a:t>California</a:t>
            </a:r>
            <a:r>
              <a:rPr lang="fr-FR" sz="2400" dirty="0"/>
              <a:t> </a:t>
            </a:r>
            <a:r>
              <a:rPr lang="fr-FR" sz="2400" dirty="0" err="1"/>
              <a:t>Department</a:t>
            </a:r>
            <a:r>
              <a:rPr lang="fr-FR" sz="2400" dirty="0"/>
              <a:t> of </a:t>
            </a:r>
            <a:r>
              <a:rPr lang="fr-FR" sz="2400" dirty="0" err="1"/>
              <a:t>Motor</a:t>
            </a:r>
            <a:r>
              <a:rPr lang="fr-FR" sz="2400" dirty="0"/>
              <a:t> </a:t>
            </a:r>
            <a:r>
              <a:rPr lang="fr-FR" sz="2400" dirty="0" err="1"/>
              <a:t>Vehicles</a:t>
            </a:r>
            <a:r>
              <a:rPr lang="fr-FR" sz="2400" dirty="0"/>
              <a:t> </a:t>
            </a:r>
            <a:r>
              <a:rPr lang="fr-FR" sz="2400" dirty="0" err="1"/>
              <a:t>moved</a:t>
            </a:r>
            <a:r>
              <a:rPr lang="fr-FR" sz="2400" dirty="0"/>
              <a:t> to </a:t>
            </a:r>
            <a:r>
              <a:rPr lang="fr-FR" sz="2400" dirty="0" err="1"/>
              <a:t>revoke</a:t>
            </a:r>
            <a:r>
              <a:rPr lang="fr-FR" sz="2400" dirty="0"/>
              <a:t> the </a:t>
            </a:r>
            <a:r>
              <a:rPr lang="fr-FR" sz="2400" dirty="0" err="1"/>
              <a:t>vehicles</a:t>
            </a:r>
            <a:r>
              <a:rPr lang="fr-FR" sz="2400" dirty="0"/>
              <a:t>' registrations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“</a:t>
            </a:r>
            <a:r>
              <a:rPr lang="fr-FR" sz="2400" dirty="0"/>
              <a:t>Arizona </a:t>
            </a:r>
            <a:r>
              <a:rPr lang="fr-FR" sz="2400" dirty="0" err="1"/>
              <a:t>welcomes</a:t>
            </a:r>
            <a:r>
              <a:rPr lang="fr-FR" sz="2400" dirty="0"/>
              <a:t> Uber self-</a:t>
            </a:r>
            <a:r>
              <a:rPr lang="fr-FR" sz="2400" dirty="0" err="1"/>
              <a:t>driving</a:t>
            </a:r>
            <a:r>
              <a:rPr lang="fr-FR" sz="2400" dirty="0"/>
              <a:t> cars </a:t>
            </a:r>
            <a:r>
              <a:rPr lang="fr-FR" sz="2400" dirty="0" err="1"/>
              <a:t>with</a:t>
            </a:r>
            <a:r>
              <a:rPr lang="fr-FR" sz="2400" dirty="0"/>
              <a:t> open </a:t>
            </a:r>
            <a:r>
              <a:rPr lang="fr-FR" sz="2400" dirty="0" err="1"/>
              <a:t>arms</a:t>
            </a:r>
            <a:r>
              <a:rPr lang="fr-FR" sz="2400" dirty="0"/>
              <a:t> and </a:t>
            </a:r>
            <a:r>
              <a:rPr lang="fr-FR" sz="2400" dirty="0" err="1"/>
              <a:t>wide</a:t>
            </a:r>
            <a:r>
              <a:rPr lang="fr-FR" sz="2400" dirty="0"/>
              <a:t> open </a:t>
            </a:r>
            <a:r>
              <a:rPr lang="fr-FR" sz="2400" dirty="0" err="1"/>
              <a:t>roads</a:t>
            </a:r>
            <a:r>
              <a:rPr lang="fr-FR" sz="2400" dirty="0"/>
              <a:t>," Ducey </a:t>
            </a:r>
            <a:r>
              <a:rPr lang="fr-FR" sz="2400" dirty="0" err="1"/>
              <a:t>said</a:t>
            </a:r>
            <a:r>
              <a:rPr lang="fr-FR" sz="2400" dirty="0"/>
              <a:t> in a </a:t>
            </a:r>
            <a:r>
              <a:rPr lang="fr-FR" sz="2400" dirty="0" err="1"/>
              <a:t>statement</a:t>
            </a:r>
            <a:r>
              <a:rPr lang="fr-FR" sz="2400" dirty="0"/>
              <a:t>. "</a:t>
            </a:r>
            <a:r>
              <a:rPr lang="fr-FR" sz="2400" dirty="0" err="1"/>
              <a:t>While</a:t>
            </a:r>
            <a:r>
              <a:rPr lang="fr-FR" sz="2400" dirty="0"/>
              <a:t> </a:t>
            </a:r>
            <a:r>
              <a:rPr lang="fr-FR" sz="2400" dirty="0" err="1"/>
              <a:t>California</a:t>
            </a:r>
            <a:r>
              <a:rPr lang="fr-FR" sz="2400" dirty="0"/>
              <a:t> </a:t>
            </a:r>
            <a:r>
              <a:rPr lang="fr-FR" sz="2400" dirty="0" err="1"/>
              <a:t>puts</a:t>
            </a:r>
            <a:r>
              <a:rPr lang="fr-FR" sz="2400" dirty="0"/>
              <a:t> the </a:t>
            </a:r>
            <a:r>
              <a:rPr lang="fr-FR" sz="2400" dirty="0" err="1"/>
              <a:t>brakes</a:t>
            </a:r>
            <a:r>
              <a:rPr lang="fr-FR" sz="2400" dirty="0"/>
              <a:t> on innovation and change </a:t>
            </a:r>
            <a:r>
              <a:rPr lang="fr-FR" sz="2400" dirty="0" err="1"/>
              <a:t>with</a:t>
            </a:r>
            <a:r>
              <a:rPr lang="fr-FR" sz="2400" dirty="0"/>
              <a:t> more </a:t>
            </a:r>
            <a:r>
              <a:rPr lang="fr-FR" sz="2400" dirty="0" err="1"/>
              <a:t>bureaucracy</a:t>
            </a:r>
            <a:r>
              <a:rPr lang="fr-FR" sz="2400" dirty="0"/>
              <a:t> and more </a:t>
            </a:r>
            <a:r>
              <a:rPr lang="fr-FR" sz="2400" dirty="0" err="1"/>
              <a:t>regulation</a:t>
            </a:r>
            <a:r>
              <a:rPr lang="fr-FR" sz="2400" dirty="0"/>
              <a:t>, Arizona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paving</a:t>
            </a:r>
            <a:r>
              <a:rPr lang="fr-FR" sz="2400" dirty="0"/>
              <a:t> the </a:t>
            </a:r>
            <a:r>
              <a:rPr lang="fr-FR" sz="2400" dirty="0" err="1"/>
              <a:t>way</a:t>
            </a:r>
            <a:r>
              <a:rPr lang="fr-FR" sz="2400" dirty="0"/>
              <a:t> for new </a:t>
            </a:r>
            <a:r>
              <a:rPr lang="fr-FR" sz="2400" dirty="0" err="1"/>
              <a:t>technology</a:t>
            </a:r>
            <a:r>
              <a:rPr lang="fr-FR" sz="2400" dirty="0"/>
              <a:t> and new businesses."</a:t>
            </a:r>
          </a:p>
        </p:txBody>
      </p:sp>
    </p:spTree>
    <p:extLst>
      <p:ext uri="{BB962C8B-B14F-4D97-AF65-F5344CB8AC3E}">
        <p14:creationId xmlns:p14="http://schemas.microsoft.com/office/powerpoint/2010/main" val="1569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THE NEXT FUTURE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2906" y="1325563"/>
            <a:ext cx="11299461" cy="5532437"/>
          </a:xfrm>
        </p:spPr>
        <p:txBody>
          <a:bodyPr>
            <a:normAutofit fontScale="40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z="4600" dirty="0" err="1" smtClean="0"/>
              <a:t>Next</a:t>
            </a:r>
            <a:r>
              <a:rPr lang="fr-FR" sz="4600" dirty="0" smtClean="0"/>
              <a:t> </a:t>
            </a:r>
            <a:r>
              <a:rPr lang="fr-FR" sz="4600" dirty="0" err="1" smtClean="0"/>
              <a:t>generation</a:t>
            </a:r>
            <a:r>
              <a:rPr lang="fr-FR" sz="4600" dirty="0" smtClean="0"/>
              <a:t> Audi A8 capable of </a:t>
            </a:r>
            <a:r>
              <a:rPr lang="fr-FR" sz="4600" dirty="0" err="1" smtClean="0"/>
              <a:t>fully</a:t>
            </a:r>
            <a:r>
              <a:rPr lang="fr-FR" sz="4600" dirty="0" smtClean="0"/>
              <a:t> </a:t>
            </a:r>
            <a:r>
              <a:rPr lang="fr-FR" sz="4600" dirty="0" err="1" smtClean="0"/>
              <a:t>autonomous</a:t>
            </a:r>
            <a:r>
              <a:rPr lang="fr-FR" sz="4600" dirty="0" smtClean="0"/>
              <a:t> </a:t>
            </a:r>
            <a:r>
              <a:rPr lang="fr-FR" sz="4600" dirty="0" err="1" smtClean="0"/>
              <a:t>driving</a:t>
            </a:r>
            <a:r>
              <a:rPr lang="fr-FR" sz="4600" dirty="0" smtClean="0"/>
              <a:t> in 2017.</a:t>
            </a:r>
          </a:p>
          <a:p>
            <a:pPr>
              <a:buFont typeface="Wingdings" charset="2"/>
              <a:buChar char="§"/>
            </a:pPr>
            <a:r>
              <a:rPr lang="fr-FR" sz="4600" dirty="0" smtClean="0"/>
              <a:t>Google </a:t>
            </a:r>
            <a:r>
              <a:rPr lang="fr-FR" sz="4600" dirty="0" err="1" smtClean="0"/>
              <a:t>driverless</a:t>
            </a:r>
            <a:r>
              <a:rPr lang="fr-FR" sz="4600" dirty="0" smtClean="0"/>
              <a:t> car in the </a:t>
            </a:r>
            <a:r>
              <a:rPr lang="fr-FR" sz="4600" dirty="0" err="1" smtClean="0"/>
              <a:t>market</a:t>
            </a:r>
            <a:r>
              <a:rPr lang="fr-FR" sz="4600" dirty="0" smtClean="0"/>
              <a:t> by 2018.</a:t>
            </a:r>
          </a:p>
          <a:p>
            <a:pPr>
              <a:buFont typeface="Wingdings" charset="2"/>
              <a:buChar char="§"/>
            </a:pPr>
            <a:r>
              <a:rPr lang="fr-FR" sz="4600" dirty="0" smtClean="0"/>
              <a:t>Volkswagen </a:t>
            </a:r>
            <a:r>
              <a:rPr lang="fr-FR" sz="4600" dirty="0" err="1" smtClean="0"/>
              <a:t>expects</a:t>
            </a:r>
            <a:r>
              <a:rPr lang="fr-FR" sz="4600" dirty="0" smtClean="0"/>
              <a:t> first self </a:t>
            </a:r>
            <a:r>
              <a:rPr lang="fr-FR" sz="4600" dirty="0" err="1" smtClean="0"/>
              <a:t>driving</a:t>
            </a:r>
            <a:r>
              <a:rPr lang="fr-FR" sz="4600" dirty="0" smtClean="0"/>
              <a:t> cars on the </a:t>
            </a:r>
            <a:r>
              <a:rPr lang="fr-FR" sz="4600" dirty="0" err="1" smtClean="0"/>
              <a:t>market</a:t>
            </a:r>
            <a:r>
              <a:rPr lang="fr-FR" sz="4600" dirty="0" smtClean="0"/>
              <a:t> by 2019.</a:t>
            </a:r>
          </a:p>
          <a:p>
            <a:pPr>
              <a:buFont typeface="Wingdings" charset="2"/>
              <a:buChar char="§"/>
            </a:pPr>
            <a:r>
              <a:rPr lang="fr-FR" sz="4600" dirty="0"/>
              <a:t>Delphi and </a:t>
            </a:r>
            <a:r>
              <a:rPr lang="fr-FR" sz="4600" dirty="0" err="1"/>
              <a:t>MobilEye</a:t>
            </a:r>
            <a:r>
              <a:rPr lang="fr-FR" sz="4600" dirty="0"/>
              <a:t> to </a:t>
            </a:r>
            <a:r>
              <a:rPr lang="fr-FR" sz="4600" dirty="0" err="1"/>
              <a:t>provide</a:t>
            </a:r>
            <a:r>
              <a:rPr lang="fr-FR" sz="4600" dirty="0"/>
              <a:t> off-the-</a:t>
            </a:r>
            <a:r>
              <a:rPr lang="fr-FR" sz="4600" dirty="0" err="1"/>
              <a:t>shelf</a:t>
            </a:r>
            <a:r>
              <a:rPr lang="fr-FR" sz="4600" dirty="0"/>
              <a:t> self-</a:t>
            </a:r>
            <a:r>
              <a:rPr lang="fr-FR" sz="4600" dirty="0" err="1"/>
              <a:t>driving</a:t>
            </a:r>
            <a:r>
              <a:rPr lang="fr-FR" sz="4600" dirty="0"/>
              <a:t> system by </a:t>
            </a:r>
            <a:r>
              <a:rPr lang="fr-FR" sz="4600" dirty="0" smtClean="0"/>
              <a:t>2019.</a:t>
            </a:r>
          </a:p>
          <a:p>
            <a:pPr>
              <a:buFont typeface="Wingdings" charset="2"/>
              <a:buChar char="§"/>
            </a:pPr>
            <a:r>
              <a:rPr lang="fr-FR" sz="4600" dirty="0" err="1" smtClean="0"/>
              <a:t>Baidu’s</a:t>
            </a:r>
            <a:r>
              <a:rPr lang="fr-FR" sz="4600" dirty="0" smtClean="0"/>
              <a:t> Chief </a:t>
            </a:r>
            <a:r>
              <a:rPr lang="fr-FR" sz="4600" dirty="0" err="1" smtClean="0"/>
              <a:t>Scientist</a:t>
            </a:r>
            <a:r>
              <a:rPr lang="fr-FR" sz="4600" dirty="0" smtClean="0"/>
              <a:t> </a:t>
            </a:r>
            <a:r>
              <a:rPr lang="fr-FR" sz="4600" dirty="0" err="1" smtClean="0"/>
              <a:t>expects</a:t>
            </a:r>
            <a:r>
              <a:rPr lang="fr-FR" sz="4600" dirty="0" smtClean="0"/>
              <a:t> large </a:t>
            </a:r>
            <a:r>
              <a:rPr lang="fr-FR" sz="4600" dirty="0" err="1" smtClean="0"/>
              <a:t>number</a:t>
            </a:r>
            <a:r>
              <a:rPr lang="fr-FR" sz="4600" dirty="0" smtClean="0"/>
              <a:t> of self-</a:t>
            </a:r>
            <a:r>
              <a:rPr lang="fr-FR" sz="4600" dirty="0" err="1" smtClean="0"/>
              <a:t>driving</a:t>
            </a:r>
            <a:r>
              <a:rPr lang="fr-FR" sz="4600" dirty="0" smtClean="0"/>
              <a:t> cars on the road by 2019.</a:t>
            </a:r>
          </a:p>
          <a:p>
            <a:pPr>
              <a:buFont typeface="Wingdings" charset="2"/>
              <a:buChar char="§"/>
            </a:pPr>
            <a:r>
              <a:rPr lang="fr-FR" sz="4600" dirty="0" smtClean="0"/>
              <a:t>Nissan : </a:t>
            </a:r>
            <a:r>
              <a:rPr lang="fr-FR" sz="4600" dirty="0" err="1" smtClean="0"/>
              <a:t>provide</a:t>
            </a:r>
            <a:r>
              <a:rPr lang="fr-FR" sz="4600" dirty="0" smtClean="0"/>
              <a:t> </a:t>
            </a:r>
            <a:r>
              <a:rPr lang="fr-FR" sz="4600" dirty="0" err="1" smtClean="0"/>
              <a:t>fully</a:t>
            </a:r>
            <a:r>
              <a:rPr lang="fr-FR" sz="4600" dirty="0" smtClean="0"/>
              <a:t> </a:t>
            </a:r>
            <a:r>
              <a:rPr lang="fr-FR" sz="4600" dirty="0" err="1" smtClean="0"/>
              <a:t>autonomous</a:t>
            </a:r>
            <a:r>
              <a:rPr lang="fr-FR" sz="4600" dirty="0" smtClean="0"/>
              <a:t> </a:t>
            </a:r>
            <a:r>
              <a:rPr lang="fr-FR" sz="4600" dirty="0" err="1" smtClean="0"/>
              <a:t>vehicles</a:t>
            </a:r>
            <a:r>
              <a:rPr lang="fr-FR" sz="4600" dirty="0" smtClean="0"/>
              <a:t> by 2020.</a:t>
            </a:r>
          </a:p>
          <a:p>
            <a:pPr>
              <a:buFont typeface="Wingdings" charset="2"/>
              <a:buChar char="§"/>
            </a:pPr>
            <a:r>
              <a:rPr lang="fr-FR" sz="4600" dirty="0" err="1" smtClean="0"/>
              <a:t>NuTonomy</a:t>
            </a:r>
            <a:r>
              <a:rPr lang="fr-FR" sz="4600" dirty="0" smtClean="0"/>
              <a:t>:  </a:t>
            </a:r>
            <a:r>
              <a:rPr lang="fr-FR" sz="4600" dirty="0" err="1" smtClean="0"/>
              <a:t>provide</a:t>
            </a:r>
            <a:r>
              <a:rPr lang="fr-FR" sz="4600" dirty="0" smtClean="0"/>
              <a:t> self-</a:t>
            </a:r>
            <a:r>
              <a:rPr lang="fr-FR" sz="4600" dirty="0" err="1" smtClean="0"/>
              <a:t>driving</a:t>
            </a:r>
            <a:r>
              <a:rPr lang="fr-FR" sz="4600" dirty="0" smtClean="0"/>
              <a:t> taxi services in Singapore by 2018, </a:t>
            </a:r>
            <a:r>
              <a:rPr lang="fr-FR" sz="4600" dirty="0" err="1" smtClean="0"/>
              <a:t>expand</a:t>
            </a:r>
            <a:r>
              <a:rPr lang="fr-FR" sz="4600" dirty="0" smtClean="0"/>
              <a:t> to 10 </a:t>
            </a:r>
            <a:r>
              <a:rPr lang="fr-FR" sz="4600" dirty="0" err="1" smtClean="0"/>
              <a:t>cities</a:t>
            </a:r>
            <a:r>
              <a:rPr lang="fr-FR" sz="4600" dirty="0" smtClean="0"/>
              <a:t> </a:t>
            </a:r>
            <a:r>
              <a:rPr lang="fr-FR" sz="4600" dirty="0" err="1" smtClean="0"/>
              <a:t>around</a:t>
            </a:r>
            <a:r>
              <a:rPr lang="fr-FR" sz="4600" dirty="0" smtClean="0"/>
              <a:t> the world by 2020.</a:t>
            </a:r>
          </a:p>
          <a:p>
            <a:pPr>
              <a:buFont typeface="Wingdings" charset="2"/>
              <a:buChar char="§"/>
            </a:pPr>
            <a:r>
              <a:rPr lang="fr-FR" sz="4600" dirty="0" smtClean="0"/>
              <a:t>GM: </a:t>
            </a:r>
            <a:r>
              <a:rPr lang="fr-FR" sz="4600" dirty="0" err="1" smtClean="0"/>
              <a:t>Autononomous</a:t>
            </a:r>
            <a:r>
              <a:rPr lang="fr-FR" sz="4600" dirty="0" smtClean="0"/>
              <a:t> cars </a:t>
            </a:r>
            <a:r>
              <a:rPr lang="fr-FR" sz="4600" dirty="0" err="1" smtClean="0"/>
              <a:t>could</a:t>
            </a:r>
            <a:r>
              <a:rPr lang="fr-FR" sz="4600" dirty="0" smtClean="0"/>
              <a:t> </a:t>
            </a:r>
            <a:r>
              <a:rPr lang="fr-FR" sz="4600" dirty="0" err="1" smtClean="0"/>
              <a:t>be</a:t>
            </a:r>
            <a:r>
              <a:rPr lang="fr-FR" sz="4600" dirty="0" smtClean="0"/>
              <a:t> </a:t>
            </a:r>
            <a:r>
              <a:rPr lang="fr-FR" sz="4600" dirty="0" err="1" smtClean="0"/>
              <a:t>deployed</a:t>
            </a:r>
            <a:r>
              <a:rPr lang="fr-FR" sz="4600" dirty="0" smtClean="0"/>
              <a:t> by 2020 or </a:t>
            </a:r>
            <a:r>
              <a:rPr lang="fr-FR" sz="4600" dirty="0" err="1" smtClean="0"/>
              <a:t>sooner</a:t>
            </a:r>
            <a:r>
              <a:rPr lang="fr-FR" sz="4600" dirty="0"/>
              <a:t>.</a:t>
            </a:r>
            <a:endParaRPr lang="fr-FR" sz="4600" dirty="0" smtClean="0"/>
          </a:p>
          <a:p>
            <a:pPr>
              <a:buFont typeface="Wingdings" charset="2"/>
              <a:buChar char="§"/>
            </a:pPr>
            <a:r>
              <a:rPr lang="fr-FR" sz="4600" dirty="0" smtClean="0"/>
              <a:t>First </a:t>
            </a:r>
            <a:r>
              <a:rPr lang="fr-FR" sz="4600" dirty="0" err="1" smtClean="0"/>
              <a:t>autonomous</a:t>
            </a:r>
            <a:r>
              <a:rPr lang="fr-FR" sz="4600" dirty="0" smtClean="0"/>
              <a:t> Toyota to </a:t>
            </a:r>
            <a:r>
              <a:rPr lang="fr-FR" sz="4600" dirty="0" err="1" smtClean="0"/>
              <a:t>be</a:t>
            </a:r>
            <a:r>
              <a:rPr lang="fr-FR" sz="4600" dirty="0" smtClean="0"/>
              <a:t> </a:t>
            </a:r>
            <a:r>
              <a:rPr lang="fr-FR" sz="4600" dirty="0" err="1" smtClean="0"/>
              <a:t>available</a:t>
            </a:r>
            <a:r>
              <a:rPr lang="fr-FR" sz="4600" dirty="0" smtClean="0"/>
              <a:t> in 2020.</a:t>
            </a:r>
          </a:p>
          <a:p>
            <a:pPr>
              <a:buFont typeface="Wingdings" charset="2"/>
              <a:buChar char="§"/>
            </a:pPr>
            <a:r>
              <a:rPr lang="fr-FR" sz="4600" dirty="0" smtClean="0"/>
              <a:t>Ford:  </a:t>
            </a:r>
            <a:r>
              <a:rPr lang="fr-FR" sz="4600" dirty="0" err="1"/>
              <a:t>fully</a:t>
            </a:r>
            <a:r>
              <a:rPr lang="fr-FR" sz="4600" dirty="0"/>
              <a:t> </a:t>
            </a:r>
            <a:r>
              <a:rPr lang="fr-FR" sz="4600" dirty="0" err="1"/>
              <a:t>autonomous</a:t>
            </a:r>
            <a:r>
              <a:rPr lang="fr-FR" sz="4600" dirty="0"/>
              <a:t> </a:t>
            </a:r>
            <a:r>
              <a:rPr lang="fr-FR" sz="4600" dirty="0" err="1"/>
              <a:t>vehicles</a:t>
            </a:r>
            <a:r>
              <a:rPr lang="fr-FR" sz="4600" dirty="0"/>
              <a:t> for </a:t>
            </a:r>
            <a:r>
              <a:rPr lang="fr-FR" sz="4600" dirty="0" err="1"/>
              <a:t>mobility</a:t>
            </a:r>
            <a:r>
              <a:rPr lang="fr-FR" sz="4600" dirty="0"/>
              <a:t> services by </a:t>
            </a:r>
            <a:r>
              <a:rPr lang="fr-FR" sz="4600" dirty="0" smtClean="0"/>
              <a:t>2021.</a:t>
            </a:r>
          </a:p>
          <a:p>
            <a:pPr>
              <a:buFont typeface="Wingdings" charset="2"/>
              <a:buChar char="§"/>
            </a:pPr>
            <a:r>
              <a:rPr lang="fr-FR" sz="4600" dirty="0" smtClean="0"/>
              <a:t>BMW: </a:t>
            </a:r>
            <a:r>
              <a:rPr lang="fr-FR" sz="4600" dirty="0" err="1" smtClean="0"/>
              <a:t>launch</a:t>
            </a:r>
            <a:r>
              <a:rPr lang="fr-FR" sz="4600" dirty="0" smtClean="0"/>
              <a:t> </a:t>
            </a:r>
            <a:r>
              <a:rPr lang="fr-FR" sz="4600" dirty="0" err="1"/>
              <a:t>autonomous</a:t>
            </a:r>
            <a:r>
              <a:rPr lang="fr-FR" sz="4600" dirty="0"/>
              <a:t> </a:t>
            </a:r>
            <a:r>
              <a:rPr lang="fr-FR" sz="4600" dirty="0" err="1"/>
              <a:t>iNext</a:t>
            </a:r>
            <a:r>
              <a:rPr lang="fr-FR" sz="4600" dirty="0"/>
              <a:t> in </a:t>
            </a:r>
            <a:r>
              <a:rPr lang="fr-FR" sz="4600" dirty="0" smtClean="0"/>
              <a:t>2021.</a:t>
            </a:r>
          </a:p>
          <a:p>
            <a:pPr>
              <a:buFont typeface="Wingdings" charset="2"/>
              <a:buChar char="§"/>
            </a:pPr>
            <a:r>
              <a:rPr lang="fr-FR" sz="4600" dirty="0" smtClean="0"/>
              <a:t>Tesla: first </a:t>
            </a:r>
            <a:r>
              <a:rPr lang="fr-FR" sz="4600" dirty="0" err="1"/>
              <a:t>fully</a:t>
            </a:r>
            <a:r>
              <a:rPr lang="fr-FR" sz="4600" dirty="0"/>
              <a:t> </a:t>
            </a:r>
            <a:r>
              <a:rPr lang="fr-FR" sz="4600" dirty="0" err="1"/>
              <a:t>autonomous</a:t>
            </a:r>
            <a:r>
              <a:rPr lang="fr-FR" sz="4600" dirty="0"/>
              <a:t> Tesla by 2018, </a:t>
            </a:r>
            <a:r>
              <a:rPr lang="fr-FR" sz="4600" dirty="0" err="1"/>
              <a:t>approved</a:t>
            </a:r>
            <a:r>
              <a:rPr lang="fr-FR" sz="4600" dirty="0"/>
              <a:t> by </a:t>
            </a:r>
            <a:r>
              <a:rPr lang="fr-FR" sz="4600" dirty="0" smtClean="0"/>
              <a:t>2021.</a:t>
            </a:r>
          </a:p>
          <a:p>
            <a:pPr>
              <a:buFont typeface="Wingdings" charset="2"/>
              <a:buChar char="§"/>
            </a:pPr>
            <a:r>
              <a:rPr lang="fr-FR" sz="4600" dirty="0" smtClean="0"/>
              <a:t>Jaguar and Land-Rover: </a:t>
            </a:r>
            <a:r>
              <a:rPr lang="fr-FR" sz="4600" dirty="0" err="1" smtClean="0"/>
              <a:t>provide</a:t>
            </a:r>
            <a:r>
              <a:rPr lang="fr-FR" sz="4600" dirty="0" smtClean="0"/>
              <a:t> </a:t>
            </a:r>
            <a:r>
              <a:rPr lang="fr-FR" sz="4600" dirty="0" err="1" smtClean="0"/>
              <a:t>fully</a:t>
            </a:r>
            <a:r>
              <a:rPr lang="fr-FR" sz="4600" dirty="0" smtClean="0"/>
              <a:t> </a:t>
            </a:r>
            <a:r>
              <a:rPr lang="fr-FR" sz="4600" dirty="0" err="1" smtClean="0"/>
              <a:t>autonomous</a:t>
            </a:r>
            <a:r>
              <a:rPr lang="fr-FR" sz="4600" dirty="0" smtClean="0"/>
              <a:t> cars by 2024.</a:t>
            </a:r>
          </a:p>
          <a:p>
            <a:pPr>
              <a:buFont typeface="Wingdings" charset="2"/>
              <a:buChar char="§"/>
            </a:pPr>
            <a:r>
              <a:rPr lang="fr-FR" sz="4600" dirty="0" err="1"/>
              <a:t>Driverless</a:t>
            </a:r>
            <a:r>
              <a:rPr lang="fr-FR" sz="4600" dirty="0"/>
              <a:t> cars </a:t>
            </a:r>
            <a:r>
              <a:rPr lang="fr-FR" sz="4600" dirty="0" err="1"/>
              <a:t>will</a:t>
            </a:r>
            <a:r>
              <a:rPr lang="fr-FR" sz="4600" dirty="0"/>
              <a:t> </a:t>
            </a:r>
            <a:r>
              <a:rPr lang="fr-FR" sz="4600" dirty="0" err="1"/>
              <a:t>be</a:t>
            </a:r>
            <a:r>
              <a:rPr lang="fr-FR" sz="4600" dirty="0"/>
              <a:t> in use all over the world by </a:t>
            </a:r>
            <a:r>
              <a:rPr lang="fr-FR" sz="4600" dirty="0" smtClean="0"/>
              <a:t>2025.</a:t>
            </a:r>
          </a:p>
          <a:p>
            <a:pPr>
              <a:buFont typeface="Wingdings" charset="2"/>
              <a:buChar char="§"/>
            </a:pPr>
            <a:r>
              <a:rPr lang="fr-FR" sz="4600" dirty="0"/>
              <a:t>Uber </a:t>
            </a:r>
            <a:r>
              <a:rPr lang="fr-FR" sz="4600" dirty="0" err="1"/>
              <a:t>fleet</a:t>
            </a:r>
            <a:r>
              <a:rPr lang="fr-FR" sz="4600" dirty="0"/>
              <a:t> to </a:t>
            </a:r>
            <a:r>
              <a:rPr lang="fr-FR" sz="4600" dirty="0" err="1"/>
              <a:t>be</a:t>
            </a:r>
            <a:r>
              <a:rPr lang="fr-FR" sz="4600" dirty="0"/>
              <a:t> </a:t>
            </a:r>
            <a:r>
              <a:rPr lang="fr-FR" sz="4600" dirty="0" err="1"/>
              <a:t>driverless</a:t>
            </a:r>
            <a:r>
              <a:rPr lang="fr-FR" sz="4600" dirty="0"/>
              <a:t> by </a:t>
            </a:r>
            <a:r>
              <a:rPr lang="fr-FR" sz="4600" dirty="0" smtClean="0"/>
              <a:t>2030.</a:t>
            </a:r>
          </a:p>
          <a:p>
            <a:pPr>
              <a:buFont typeface="Wingdings" charset="2"/>
              <a:buChar char="§"/>
            </a:pPr>
            <a:r>
              <a:rPr lang="fr-FR" sz="4600" dirty="0" err="1"/>
              <a:t>Electrical</a:t>
            </a:r>
            <a:r>
              <a:rPr lang="fr-FR" sz="4600" dirty="0"/>
              <a:t> and Electronics </a:t>
            </a:r>
            <a:r>
              <a:rPr lang="fr-FR" sz="4600" dirty="0" err="1"/>
              <a:t>Engineers</a:t>
            </a:r>
            <a:r>
              <a:rPr lang="fr-FR" sz="4600" dirty="0"/>
              <a:t> (</a:t>
            </a:r>
            <a:r>
              <a:rPr lang="fr-FR" sz="4600" dirty="0" smtClean="0"/>
              <a:t>IEEE)</a:t>
            </a:r>
            <a:r>
              <a:rPr lang="fr-FR" sz="4600" dirty="0"/>
              <a:t>  </a:t>
            </a:r>
            <a:r>
              <a:rPr lang="fr-FR" sz="4600" dirty="0" err="1"/>
              <a:t>predicts</a:t>
            </a:r>
            <a:r>
              <a:rPr lang="fr-FR" sz="4600" dirty="0"/>
              <a:t> up to 75% of </a:t>
            </a:r>
            <a:r>
              <a:rPr lang="fr-FR" sz="4600" dirty="0" err="1"/>
              <a:t>vehicles</a:t>
            </a:r>
            <a:r>
              <a:rPr lang="fr-FR" sz="4600" dirty="0"/>
              <a:t> </a:t>
            </a:r>
            <a:r>
              <a:rPr lang="fr-FR" sz="4600" dirty="0" err="1"/>
              <a:t>will</a:t>
            </a:r>
            <a:r>
              <a:rPr lang="fr-FR" sz="4600" dirty="0"/>
              <a:t> </a:t>
            </a:r>
            <a:r>
              <a:rPr lang="fr-FR" sz="4600" dirty="0" err="1"/>
              <a:t>be</a:t>
            </a:r>
            <a:r>
              <a:rPr lang="fr-FR" sz="4600" dirty="0"/>
              <a:t> </a:t>
            </a:r>
            <a:r>
              <a:rPr lang="fr-FR" sz="4600" dirty="0" err="1"/>
              <a:t>autonomous</a:t>
            </a:r>
            <a:r>
              <a:rPr lang="fr-FR" sz="4600" dirty="0"/>
              <a:t> in </a:t>
            </a:r>
            <a:r>
              <a:rPr lang="fr-FR" sz="4600" dirty="0" smtClean="0"/>
              <a:t>2040.</a:t>
            </a:r>
            <a:endParaRPr lang="fr-FR" sz="4600" dirty="0"/>
          </a:p>
          <a:p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122204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PUBLIC TRANSPORT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473" y="1330471"/>
            <a:ext cx="7204364" cy="458879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200" dirty="0" smtClean="0"/>
              <a:t>The first </a:t>
            </a:r>
            <a:r>
              <a:rPr lang="fr-FR" sz="2200" dirty="0" err="1" smtClean="0"/>
              <a:t>fully</a:t>
            </a:r>
            <a:r>
              <a:rPr lang="fr-FR" sz="2200" dirty="0" smtClean="0"/>
              <a:t> </a:t>
            </a:r>
            <a:r>
              <a:rPr lang="fr-FR" sz="2200" dirty="0" err="1" smtClean="0"/>
              <a:t>autonomous</a:t>
            </a:r>
            <a:r>
              <a:rPr lang="fr-FR" sz="2200" dirty="0" smtClean="0"/>
              <a:t> </a:t>
            </a:r>
            <a:r>
              <a:rPr lang="fr-FR" sz="2200" dirty="0" err="1" smtClean="0"/>
              <a:t>vehicles</a:t>
            </a:r>
            <a:r>
              <a:rPr lang="fr-FR" sz="2200" dirty="0" smtClean="0"/>
              <a:t> to </a:t>
            </a:r>
            <a:r>
              <a:rPr lang="fr-FR" sz="2200" dirty="0" err="1" smtClean="0"/>
              <a:t>appear</a:t>
            </a:r>
            <a:r>
              <a:rPr lang="fr-FR" sz="2200" dirty="0" smtClean="0"/>
              <a:t> on </a:t>
            </a:r>
            <a:r>
              <a:rPr lang="fr-FR" sz="2200" dirty="0" err="1" smtClean="0"/>
              <a:t>roads</a:t>
            </a:r>
            <a:r>
              <a:rPr lang="fr-FR" sz="2200" dirty="0" smtClean="0"/>
              <a:t> </a:t>
            </a:r>
            <a:r>
              <a:rPr lang="fr-FR" sz="2200" dirty="0" err="1" smtClean="0"/>
              <a:t>will</a:t>
            </a:r>
            <a:r>
              <a:rPr lang="fr-FR" sz="2200" dirty="0" smtClean="0"/>
              <a:t> </a:t>
            </a:r>
            <a:r>
              <a:rPr lang="fr-FR" sz="2200" dirty="0" err="1" smtClean="0"/>
              <a:t>probably</a:t>
            </a:r>
            <a:r>
              <a:rPr lang="fr-FR" sz="2200" dirty="0" smtClean="0"/>
              <a:t> </a:t>
            </a:r>
            <a:r>
              <a:rPr lang="fr-FR" sz="2200" dirty="0" err="1" smtClean="0"/>
              <a:t>be</a:t>
            </a:r>
            <a:r>
              <a:rPr lang="fr-FR" sz="2200" dirty="0" smtClean="0"/>
              <a:t> robot taxis or self-</a:t>
            </a:r>
            <a:r>
              <a:rPr lang="fr-FR" sz="2200" dirty="0" err="1" smtClean="0"/>
              <a:t>driving</a:t>
            </a:r>
            <a:r>
              <a:rPr lang="fr-FR" sz="2200" dirty="0" smtClean="0"/>
              <a:t> buses. </a:t>
            </a:r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Many</a:t>
            </a:r>
            <a:r>
              <a:rPr lang="fr-FR" sz="2200" dirty="0" smtClean="0"/>
              <a:t> </a:t>
            </a:r>
            <a:r>
              <a:rPr lang="fr-FR" sz="2200" dirty="0" err="1"/>
              <a:t>current</a:t>
            </a:r>
            <a:r>
              <a:rPr lang="fr-FR" sz="2200" dirty="0"/>
              <a:t> </a:t>
            </a:r>
            <a:r>
              <a:rPr lang="fr-FR" sz="2200" dirty="0" err="1"/>
              <a:t>projects</a:t>
            </a:r>
            <a:r>
              <a:rPr lang="fr-FR" sz="2200" dirty="0"/>
              <a:t> focus on </a:t>
            </a:r>
            <a:r>
              <a:rPr lang="fr-FR" sz="2200" dirty="0" err="1"/>
              <a:t>such</a:t>
            </a:r>
            <a:r>
              <a:rPr lang="fr-FR" sz="2200" dirty="0"/>
              <a:t> </a:t>
            </a:r>
            <a:r>
              <a:rPr lang="fr-FR" sz="2200" dirty="0" err="1"/>
              <a:t>autonomous</a:t>
            </a:r>
            <a:r>
              <a:rPr lang="fr-FR" sz="2200" dirty="0"/>
              <a:t> </a:t>
            </a:r>
            <a:r>
              <a:rPr lang="fr-FR" sz="2200" dirty="0" err="1"/>
              <a:t>mobility</a:t>
            </a:r>
            <a:r>
              <a:rPr lang="fr-FR" sz="2200" dirty="0"/>
              <a:t> services.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WEPods</a:t>
            </a:r>
            <a:r>
              <a:rPr lang="fr-FR" sz="2200" dirty="0"/>
              <a:t> (</a:t>
            </a:r>
            <a:r>
              <a:rPr lang="fr-FR" sz="2200" dirty="0" err="1"/>
              <a:t>Netherlands</a:t>
            </a:r>
            <a:r>
              <a:rPr lang="fr-FR" sz="2200" dirty="0" smtClean="0"/>
              <a:t>).</a:t>
            </a:r>
          </a:p>
          <a:p>
            <a:pPr>
              <a:buFont typeface="Wingdings" charset="2"/>
              <a:buChar char="§"/>
            </a:pPr>
            <a:r>
              <a:rPr lang="fr-FR" sz="2200" dirty="0"/>
              <a:t>CityMobil2 (</a:t>
            </a:r>
            <a:r>
              <a:rPr lang="fr-FR" sz="2200" dirty="0" err="1"/>
              <a:t>Greece</a:t>
            </a:r>
            <a:r>
              <a:rPr lang="fr-FR" sz="2200" dirty="0"/>
              <a:t> and EU</a:t>
            </a:r>
            <a:r>
              <a:rPr lang="fr-FR" sz="2200" dirty="0" smtClean="0"/>
              <a:t>).</a:t>
            </a:r>
          </a:p>
          <a:p>
            <a:pPr>
              <a:buFont typeface="Wingdings" charset="2"/>
              <a:buChar char="§"/>
            </a:pPr>
            <a:r>
              <a:rPr lang="fr-FR" sz="2200" dirty="0"/>
              <a:t>Milton Keynes </a:t>
            </a:r>
            <a:r>
              <a:rPr lang="fr-FR" sz="2200" dirty="0" err="1"/>
              <a:t>driveless</a:t>
            </a:r>
            <a:r>
              <a:rPr lang="fr-FR" sz="2200" dirty="0"/>
              <a:t> </a:t>
            </a:r>
            <a:r>
              <a:rPr lang="fr-FR" sz="2200" dirty="0" err="1"/>
              <a:t>pods</a:t>
            </a:r>
            <a:r>
              <a:rPr lang="fr-FR" sz="2200" dirty="0"/>
              <a:t>, </a:t>
            </a:r>
            <a:r>
              <a:rPr lang="fr-FR" sz="2200" dirty="0" err="1"/>
              <a:t>Ultrapods</a:t>
            </a:r>
            <a:r>
              <a:rPr lang="fr-FR" sz="2200" dirty="0"/>
              <a:t> (United </a:t>
            </a:r>
            <a:r>
              <a:rPr lang="fr-FR" sz="2200" dirty="0" err="1"/>
              <a:t>Kingdom</a:t>
            </a:r>
            <a:r>
              <a:rPr lang="fr-FR" sz="2200" dirty="0" smtClean="0"/>
              <a:t>).</a:t>
            </a:r>
            <a:endParaRPr lang="fr-FR" sz="2200" dirty="0"/>
          </a:p>
          <a:p>
            <a:pPr>
              <a:buFont typeface="Wingdings" charset="2"/>
              <a:buChar char="§"/>
            </a:pPr>
            <a:r>
              <a:rPr lang="fr-FR" sz="2200" dirty="0"/>
              <a:t> </a:t>
            </a:r>
            <a:r>
              <a:rPr lang="fr-FR" sz="2200" dirty="0" err="1"/>
              <a:t>Bestmile</a:t>
            </a:r>
            <a:r>
              <a:rPr lang="fr-FR" sz="2200" dirty="0"/>
              <a:t> (</a:t>
            </a:r>
            <a:r>
              <a:rPr lang="fr-FR" sz="2200" dirty="0" err="1"/>
              <a:t>Switzerland</a:t>
            </a:r>
            <a:r>
              <a:rPr lang="fr-FR" sz="2200" dirty="0" smtClean="0"/>
              <a:t>).</a:t>
            </a:r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EasyMile</a:t>
            </a:r>
            <a:r>
              <a:rPr lang="fr-FR" sz="2200" dirty="0" smtClean="0"/>
              <a:t>, </a:t>
            </a:r>
            <a:r>
              <a:rPr lang="fr-FR" sz="2200" dirty="0"/>
              <a:t>Google self-</a:t>
            </a:r>
            <a:r>
              <a:rPr lang="fr-FR" sz="2200" dirty="0" err="1"/>
              <a:t>driving</a:t>
            </a:r>
            <a:r>
              <a:rPr lang="fr-FR" sz="2200" dirty="0"/>
              <a:t> </a:t>
            </a:r>
            <a:r>
              <a:rPr lang="fr-FR" sz="2200" dirty="0" err="1"/>
              <a:t>pods</a:t>
            </a:r>
            <a:r>
              <a:rPr lang="fr-FR" sz="2200" dirty="0" smtClean="0"/>
              <a:t> </a:t>
            </a:r>
            <a:r>
              <a:rPr lang="fr-FR" sz="2200" dirty="0"/>
              <a:t>(USA, </a:t>
            </a:r>
            <a:r>
              <a:rPr lang="fr-FR" sz="2200" dirty="0" err="1"/>
              <a:t>California</a:t>
            </a:r>
            <a:r>
              <a:rPr lang="fr-FR" sz="2200" dirty="0" smtClean="0"/>
              <a:t>).</a:t>
            </a:r>
          </a:p>
          <a:p>
            <a:pPr>
              <a:buFont typeface="Wingdings" charset="2"/>
              <a:buChar char="§"/>
            </a:pPr>
            <a:r>
              <a:rPr lang="fr-FR" sz="2200" dirty="0" smtClean="0"/>
              <a:t>One-</a:t>
            </a:r>
            <a:r>
              <a:rPr lang="fr-FR" sz="2200" dirty="0" err="1" smtClean="0"/>
              <a:t>North</a:t>
            </a:r>
            <a:r>
              <a:rPr lang="fr-FR" sz="2200" dirty="0" smtClean="0"/>
              <a:t> ,</a:t>
            </a:r>
            <a:r>
              <a:rPr lang="fr-FR" sz="2200" dirty="0"/>
              <a:t> </a:t>
            </a:r>
            <a:r>
              <a:rPr lang="fr-FR" sz="2200" dirty="0" smtClean="0"/>
              <a:t> </a:t>
            </a:r>
            <a:r>
              <a:rPr lang="fr-FR" sz="2200" dirty="0" err="1" smtClean="0"/>
              <a:t>Sentosa</a:t>
            </a:r>
            <a:r>
              <a:rPr lang="fr-FR" sz="2200" dirty="0"/>
              <a:t> (Singapore</a:t>
            </a:r>
            <a:r>
              <a:rPr lang="fr-FR" sz="2200" dirty="0" smtClean="0"/>
              <a:t>).</a:t>
            </a:r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RobotTaxi</a:t>
            </a:r>
            <a:r>
              <a:rPr lang="fr-FR" sz="2200" dirty="0" smtClean="0"/>
              <a:t> (</a:t>
            </a:r>
            <a:r>
              <a:rPr lang="fr-FR" sz="2200" dirty="0" err="1" smtClean="0"/>
              <a:t>Japan</a:t>
            </a:r>
            <a:r>
              <a:rPr lang="fr-FR" sz="2200" dirty="0" smtClean="0"/>
              <a:t>).</a:t>
            </a:r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Baidu</a:t>
            </a:r>
            <a:r>
              <a:rPr lang="fr-FR" sz="2200" dirty="0" smtClean="0"/>
              <a:t> , </a:t>
            </a:r>
            <a:r>
              <a:rPr lang="fr-FR" sz="2200" dirty="0" err="1"/>
              <a:t>Yutong</a:t>
            </a:r>
            <a:r>
              <a:rPr lang="fr-FR" sz="2200" dirty="0"/>
              <a:t> Bus </a:t>
            </a:r>
            <a:r>
              <a:rPr lang="fr-FR" sz="2200" dirty="0" smtClean="0"/>
              <a:t>(China).</a:t>
            </a:r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09" y="1307235"/>
            <a:ext cx="4219550" cy="2650836"/>
          </a:xfrm>
          <a:prstGeom prst="rect">
            <a:avLst/>
          </a:prstGeom>
        </p:spPr>
      </p:pic>
      <p:pic>
        <p:nvPicPr>
          <p:cNvPr id="5" name="Image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09" y="4068908"/>
            <a:ext cx="4249696" cy="26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9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RIDE-SHARING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0074" y="1218493"/>
            <a:ext cx="5668108" cy="494445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Ride-sharing </a:t>
            </a:r>
            <a:r>
              <a:rPr lang="fr-FR" dirty="0" err="1" smtClean="0"/>
              <a:t>companies</a:t>
            </a:r>
            <a:r>
              <a:rPr lang="fr-FR" dirty="0" smtClean="0"/>
              <a:t> as </a:t>
            </a:r>
            <a:r>
              <a:rPr lang="fr-FR" dirty="0"/>
              <a:t>Uber, </a:t>
            </a:r>
            <a:r>
              <a:rPr lang="fr-FR" dirty="0" err="1"/>
              <a:t>Lyft</a:t>
            </a:r>
            <a:r>
              <a:rPr lang="fr-FR" dirty="0"/>
              <a:t>, </a:t>
            </a:r>
            <a:r>
              <a:rPr lang="fr-FR" dirty="0" err="1"/>
              <a:t>nuTonomy</a:t>
            </a:r>
            <a:r>
              <a:rPr lang="fr-FR" dirty="0"/>
              <a:t>, Didi </a:t>
            </a:r>
            <a:r>
              <a:rPr lang="fr-FR" dirty="0" err="1"/>
              <a:t>Chuxing</a:t>
            </a:r>
            <a:r>
              <a:rPr lang="fr-FR" dirty="0"/>
              <a:t> </a:t>
            </a:r>
            <a:r>
              <a:rPr lang="fr-FR" dirty="0" smtClean="0"/>
              <a:t>are </a:t>
            </a:r>
            <a:r>
              <a:rPr lang="fr-FR" dirty="0" err="1" smtClean="0"/>
              <a:t>investing</a:t>
            </a:r>
            <a:r>
              <a:rPr lang="fr-FR" dirty="0" smtClean="0"/>
              <a:t> </a:t>
            </a:r>
            <a:r>
              <a:rPr lang="fr-FR" dirty="0"/>
              <a:t>in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vehicles</a:t>
            </a:r>
            <a:r>
              <a:rPr lang="fr-FR" dirty="0"/>
              <a:t>. 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advantages</a:t>
            </a:r>
            <a:r>
              <a:rPr lang="fr-FR" dirty="0"/>
              <a:t> in </a:t>
            </a:r>
            <a:r>
              <a:rPr lang="fr-FR" dirty="0" err="1"/>
              <a:t>terms</a:t>
            </a:r>
            <a:r>
              <a:rPr lang="fr-FR" dirty="0"/>
              <a:t> of </a:t>
            </a:r>
            <a:r>
              <a:rPr lang="fr-FR" dirty="0" err="1"/>
              <a:t>customer</a:t>
            </a:r>
            <a:r>
              <a:rPr lang="fr-FR" dirty="0"/>
              <a:t> </a:t>
            </a:r>
            <a:r>
              <a:rPr lang="fr-FR" dirty="0" smtClean="0"/>
              <a:t>service </a:t>
            </a:r>
            <a:r>
              <a:rPr lang="fr-FR" dirty="0"/>
              <a:t>and </a:t>
            </a:r>
            <a:r>
              <a:rPr lang="fr-FR" dirty="0" err="1"/>
              <a:t>labor</a:t>
            </a:r>
            <a:r>
              <a:rPr lang="fr-FR" dirty="0"/>
              <a:t> </a:t>
            </a:r>
            <a:r>
              <a:rPr lang="fr-FR" dirty="0" err="1"/>
              <a:t>productivity</a:t>
            </a:r>
            <a:r>
              <a:rPr lang="fr-FR" dirty="0"/>
              <a:t>. All of the major ride-sharing </a:t>
            </a:r>
            <a:r>
              <a:rPr lang="fr-FR" dirty="0" err="1"/>
              <a:t>companies</a:t>
            </a:r>
            <a:r>
              <a:rPr lang="fr-FR" dirty="0"/>
              <a:t> are </a:t>
            </a:r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driverless</a:t>
            </a:r>
            <a:r>
              <a:rPr lang="fr-FR" dirty="0"/>
              <a:t> cars</a:t>
            </a:r>
            <a:r>
              <a:rPr lang="fr-FR" dirty="0" smtClean="0"/>
              <a:t>.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90" y="1087788"/>
            <a:ext cx="5249302" cy="296792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90" y="4301135"/>
            <a:ext cx="5249302" cy="81055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90" y="5357111"/>
            <a:ext cx="5286865" cy="93785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4" y="5216736"/>
            <a:ext cx="5888182" cy="121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SUPPLY CHAIN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8239" y="1325563"/>
            <a:ext cx="6179138" cy="5313728"/>
          </a:xfrm>
        </p:spPr>
        <p:txBody>
          <a:bodyPr>
            <a:normAutofit fontScale="925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In the USA Trucks </a:t>
            </a:r>
            <a:r>
              <a:rPr lang="fr-FR" dirty="0"/>
              <a:t>comprise 5.6 percent of </a:t>
            </a:r>
            <a:r>
              <a:rPr lang="fr-FR" dirty="0" err="1"/>
              <a:t>vehicular</a:t>
            </a:r>
            <a:r>
              <a:rPr lang="fr-FR" dirty="0"/>
              <a:t> miles in the United States, but 9.5 percent of the </a:t>
            </a:r>
            <a:r>
              <a:rPr lang="fr-FR" dirty="0" err="1" smtClean="0"/>
              <a:t>fatalities</a:t>
            </a:r>
            <a:r>
              <a:rPr lang="fr-FR" dirty="0" smtClean="0"/>
              <a:t>. </a:t>
            </a:r>
            <a:r>
              <a:rPr lang="fr-FR" dirty="0" err="1" smtClean="0"/>
              <a:t>Autonomous</a:t>
            </a:r>
            <a:r>
              <a:rPr lang="fr-FR" dirty="0" smtClean="0"/>
              <a:t> </a:t>
            </a:r>
            <a:r>
              <a:rPr lang="fr-FR" dirty="0" err="1"/>
              <a:t>vehicles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considerable</a:t>
            </a:r>
            <a:r>
              <a:rPr lang="fr-FR" dirty="0"/>
              <a:t> value, </a:t>
            </a:r>
            <a:r>
              <a:rPr lang="fr-FR" dirty="0" err="1"/>
              <a:t>both</a:t>
            </a:r>
            <a:r>
              <a:rPr lang="fr-FR" dirty="0"/>
              <a:t> in </a:t>
            </a:r>
            <a:r>
              <a:rPr lang="fr-FR" dirty="0" err="1"/>
              <a:t>terms</a:t>
            </a:r>
            <a:r>
              <a:rPr lang="fr-FR" dirty="0"/>
              <a:t> of money and </a:t>
            </a:r>
            <a:r>
              <a:rPr lang="fr-FR" dirty="0" err="1"/>
              <a:t>lives</a:t>
            </a:r>
            <a:r>
              <a:rPr lang="fr-FR" dirty="0"/>
              <a:t> </a:t>
            </a:r>
            <a:r>
              <a:rPr lang="fr-FR" dirty="0" err="1"/>
              <a:t>saved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Large trucks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over $</a:t>
            </a:r>
            <a:r>
              <a:rPr lang="fr-FR" dirty="0" smtClean="0"/>
              <a:t>150,000. The </a:t>
            </a:r>
            <a:r>
              <a:rPr lang="fr-FR" dirty="0"/>
              <a:t>introduction of cameras and </a:t>
            </a:r>
            <a:r>
              <a:rPr lang="fr-FR" dirty="0" err="1"/>
              <a:t>sensors</a:t>
            </a:r>
            <a:r>
              <a:rPr lang="fr-FR" dirty="0"/>
              <a:t> are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effective </a:t>
            </a:r>
            <a:r>
              <a:rPr lang="fr-FR" dirty="0" err="1"/>
              <a:t>compared</a:t>
            </a:r>
            <a:r>
              <a:rPr lang="fr-FR" dirty="0"/>
              <a:t> to the </a:t>
            </a:r>
            <a:r>
              <a:rPr lang="fr-FR" dirty="0" smtClean="0"/>
              <a:t>case </a:t>
            </a:r>
            <a:r>
              <a:rPr lang="fr-FR" dirty="0" err="1"/>
              <a:t>with</a:t>
            </a:r>
            <a:r>
              <a:rPr lang="fr-FR" dirty="0"/>
              <a:t> automobiles,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expense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a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In </a:t>
            </a:r>
            <a:r>
              <a:rPr lang="fr-FR" dirty="0"/>
              <a:t>the United States, the </a:t>
            </a:r>
            <a:r>
              <a:rPr lang="fr-FR" dirty="0" err="1"/>
              <a:t>firm</a:t>
            </a:r>
            <a:r>
              <a:rPr lang="fr-FR" dirty="0"/>
              <a:t> </a:t>
            </a:r>
            <a:r>
              <a:rPr lang="fr-FR" dirty="0" err="1" smtClean="0"/>
              <a:t>Ottomotto</a:t>
            </a:r>
            <a:r>
              <a:rPr lang="fr-FR" dirty="0" smtClean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autonomous</a:t>
            </a:r>
            <a:r>
              <a:rPr lang="fr-FR" dirty="0"/>
              <a:t> 18-wheel </a:t>
            </a:r>
            <a:r>
              <a:rPr lang="fr-FR" dirty="0" smtClean="0"/>
              <a:t>trucks. </a:t>
            </a:r>
            <a:endParaRPr lang="fr-FR" dirty="0"/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15" y="1325563"/>
            <a:ext cx="5134708" cy="3153806"/>
          </a:xfrm>
          <a:prstGeom prst="rect">
            <a:avLst/>
          </a:prstGeom>
        </p:spPr>
      </p:pic>
      <p:pic>
        <p:nvPicPr>
          <p:cNvPr id="5" name="Image 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15" y="4655452"/>
            <a:ext cx="5134708" cy="197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AGRICULTURE &amp;  CONSTRUCTION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5" y="1823917"/>
            <a:ext cx="5512900" cy="3440810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06" y="1823917"/>
            <a:ext cx="5710699" cy="34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41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INSURANCE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182" y="1187016"/>
            <a:ext cx="5825836" cy="532461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If an accident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result</a:t>
            </a:r>
            <a:r>
              <a:rPr lang="fr-FR" dirty="0"/>
              <a:t> of a</a:t>
            </a:r>
            <a:r>
              <a:rPr lang="fr-FR" dirty="0" smtClean="0"/>
              <a:t> </a:t>
            </a:r>
            <a:r>
              <a:rPr lang="fr-FR" dirty="0" err="1"/>
              <a:t>computer’s</a:t>
            </a:r>
            <a:r>
              <a:rPr lang="fr-FR" dirty="0"/>
              <a:t> </a:t>
            </a:r>
            <a:r>
              <a:rPr lang="fr-FR" dirty="0" err="1"/>
              <a:t>failure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becomes</a:t>
            </a:r>
            <a:r>
              <a:rPr lang="fr-FR" dirty="0"/>
              <a:t> </a:t>
            </a:r>
            <a:r>
              <a:rPr lang="fr-FR" dirty="0" err="1"/>
              <a:t>reasonable</a:t>
            </a:r>
            <a:r>
              <a:rPr lang="fr-FR" dirty="0"/>
              <a:t> to assume the </a:t>
            </a:r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lie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smtClean="0"/>
              <a:t>manufacturer not the driver.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If </a:t>
            </a:r>
            <a:r>
              <a:rPr lang="fr-FR" dirty="0"/>
              <a:t>the car </a:t>
            </a:r>
            <a:r>
              <a:rPr lang="fr-FR" dirty="0" err="1"/>
              <a:t>manufacturers</a:t>
            </a:r>
            <a:r>
              <a:rPr lang="fr-FR" dirty="0"/>
              <a:t> are </a:t>
            </a:r>
            <a:r>
              <a:rPr lang="fr-FR" dirty="0" err="1"/>
              <a:t>facing</a:t>
            </a:r>
            <a:r>
              <a:rPr lang="fr-FR" dirty="0"/>
              <a:t> </a:t>
            </a:r>
            <a:r>
              <a:rPr lang="fr-FR" dirty="0" err="1"/>
              <a:t>increased</a:t>
            </a:r>
            <a:r>
              <a:rPr lang="fr-FR" dirty="0"/>
              <a:t> operating </a:t>
            </a:r>
            <a:r>
              <a:rPr lang="fr-FR" dirty="0" err="1"/>
              <a:t>costs</a:t>
            </a:r>
            <a:r>
              <a:rPr lang="fr-FR" dirty="0"/>
              <a:t> due to </a:t>
            </a:r>
            <a:r>
              <a:rPr lang="fr-FR" dirty="0" err="1"/>
              <a:t>liability</a:t>
            </a:r>
            <a:r>
              <a:rPr lang="fr-FR" dirty="0"/>
              <a:t> </a:t>
            </a:r>
            <a:r>
              <a:rPr lang="fr-FR" dirty="0" err="1"/>
              <a:t>concerns</a:t>
            </a:r>
            <a:r>
              <a:rPr lang="fr-FR" dirty="0"/>
              <a:t>,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up for </a:t>
            </a:r>
            <a:r>
              <a:rPr lang="fr-FR" dirty="0" err="1"/>
              <a:t>that</a:t>
            </a:r>
            <a:r>
              <a:rPr lang="fr-FR" dirty="0"/>
              <a:t> by </a:t>
            </a:r>
            <a:r>
              <a:rPr lang="fr-FR" dirty="0" err="1"/>
              <a:t>increasing</a:t>
            </a:r>
            <a:r>
              <a:rPr lang="fr-FR" dirty="0"/>
              <a:t> the </a:t>
            </a:r>
            <a:r>
              <a:rPr lang="fr-FR" dirty="0" err="1"/>
              <a:t>price</a:t>
            </a:r>
            <a:r>
              <a:rPr lang="fr-FR" dirty="0"/>
              <a:t> of the </a:t>
            </a:r>
            <a:r>
              <a:rPr lang="fr-FR" dirty="0" err="1"/>
              <a:t>vehicles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/>
              <a:t>W</a:t>
            </a:r>
            <a:r>
              <a:rPr lang="fr-FR" dirty="0" err="1" smtClean="0"/>
              <a:t>hile</a:t>
            </a:r>
            <a:r>
              <a:rPr lang="fr-FR" dirty="0" smtClean="0"/>
              <a:t>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vehicle</a:t>
            </a:r>
            <a:r>
              <a:rPr lang="fr-FR" dirty="0"/>
              <a:t> </a:t>
            </a:r>
            <a:r>
              <a:rPr lang="fr-FR" dirty="0" err="1"/>
              <a:t>owners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save</a:t>
            </a:r>
            <a:r>
              <a:rPr lang="fr-FR" dirty="0"/>
              <a:t> money on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insurance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, the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end up </a:t>
            </a:r>
            <a:r>
              <a:rPr lang="fr-FR" dirty="0" err="1"/>
              <a:t>trickling</a:t>
            </a:r>
            <a:r>
              <a:rPr lang="fr-FR" dirty="0"/>
              <a:t> down to the </a:t>
            </a:r>
            <a:r>
              <a:rPr lang="fr-FR" dirty="0" err="1"/>
              <a:t>price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new ride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S</a:t>
            </a:r>
            <a:r>
              <a:rPr lang="fr-FR" dirty="0" err="1" smtClean="0"/>
              <a:t>afer</a:t>
            </a:r>
            <a:r>
              <a:rPr lang="fr-FR" dirty="0" smtClean="0"/>
              <a:t> </a:t>
            </a:r>
            <a:r>
              <a:rPr lang="fr-FR" dirty="0"/>
              <a:t>road conditions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lead to a </a:t>
            </a:r>
            <a:r>
              <a:rPr lang="fr-FR" dirty="0" err="1"/>
              <a:t>decreased</a:t>
            </a:r>
            <a:r>
              <a:rPr lang="fr-FR" dirty="0"/>
              <a:t> </a:t>
            </a:r>
            <a:r>
              <a:rPr lang="fr-FR" dirty="0" err="1"/>
              <a:t>demand</a:t>
            </a:r>
            <a:r>
              <a:rPr lang="fr-FR" dirty="0"/>
              <a:t> for auto </a:t>
            </a:r>
            <a:r>
              <a:rPr lang="fr-FR" dirty="0" err="1"/>
              <a:t>insurance</a:t>
            </a:r>
            <a:endParaRPr lang="fr-FR" b="1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36" y="1187016"/>
            <a:ext cx="5554806" cy="335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4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325563"/>
          </a:xfrm>
        </p:spPr>
        <p:txBody>
          <a:bodyPr/>
          <a:lstStyle/>
          <a:p>
            <a:r>
              <a:rPr lang="fr-FR" dirty="0" smtClean="0"/>
              <a:t>SAFETY, TRAFFIC CONGESTION, AIR POLLUTION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7174" y="1325563"/>
            <a:ext cx="11223663" cy="5747041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A</a:t>
            </a:r>
            <a:r>
              <a:rPr lang="fr-FR" dirty="0" err="1" smtClean="0"/>
              <a:t>ccording</a:t>
            </a:r>
            <a:r>
              <a:rPr lang="fr-FR" dirty="0" smtClean="0"/>
              <a:t> </a:t>
            </a:r>
            <a:r>
              <a:rPr lang="fr-FR" dirty="0"/>
              <a:t>to the World </a:t>
            </a:r>
            <a:r>
              <a:rPr lang="fr-FR" dirty="0" err="1"/>
              <a:t>Health</a:t>
            </a:r>
            <a:r>
              <a:rPr lang="fr-FR" dirty="0"/>
              <a:t> </a:t>
            </a:r>
            <a:r>
              <a:rPr lang="fr-FR" dirty="0" err="1" smtClean="0"/>
              <a:t>Organization</a:t>
            </a:r>
            <a:r>
              <a:rPr lang="fr-FR" dirty="0"/>
              <a:t>:</a:t>
            </a:r>
            <a:r>
              <a:rPr lang="fr-FR" dirty="0" smtClean="0"/>
              <a:t> </a:t>
            </a:r>
            <a:r>
              <a:rPr lang="fr-FR" dirty="0"/>
              <a:t>1.24 million people die </a:t>
            </a:r>
            <a:r>
              <a:rPr lang="fr-FR" dirty="0" err="1"/>
              <a:t>annually</a:t>
            </a:r>
            <a:r>
              <a:rPr lang="fr-FR" dirty="0"/>
              <a:t> due to </a:t>
            </a:r>
            <a:r>
              <a:rPr lang="fr-FR" dirty="0" err="1"/>
              <a:t>highway</a:t>
            </a:r>
            <a:r>
              <a:rPr lang="fr-FR" dirty="0"/>
              <a:t> </a:t>
            </a:r>
            <a:r>
              <a:rPr lang="fr-FR" dirty="0" smtClean="0"/>
              <a:t>accidents. Traffic </a:t>
            </a:r>
            <a:r>
              <a:rPr lang="fr-FR" dirty="0" err="1"/>
              <a:t>fatalities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$260 billion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year</a:t>
            </a:r>
            <a:r>
              <a:rPr lang="fr-FR" dirty="0"/>
              <a:t> and </a:t>
            </a:r>
            <a:r>
              <a:rPr lang="fr-FR" dirty="0" smtClean="0"/>
              <a:t>accident injuries : $365 billion</a:t>
            </a:r>
            <a:r>
              <a:rPr lang="fr-FR" dirty="0"/>
              <a:t>. McKinsey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society of self-</a:t>
            </a:r>
            <a:r>
              <a:rPr lang="fr-FR" dirty="0" err="1"/>
              <a:t>driving</a:t>
            </a:r>
            <a:r>
              <a:rPr lang="fr-FR" dirty="0"/>
              <a:t> cars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a </a:t>
            </a:r>
            <a:r>
              <a:rPr lang="fr-FR" dirty="0" err="1" smtClean="0"/>
              <a:t>reduction</a:t>
            </a:r>
            <a:r>
              <a:rPr lang="fr-FR" dirty="0" smtClean="0"/>
              <a:t> in crash rates up to 90%.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In </a:t>
            </a:r>
            <a:r>
              <a:rPr lang="fr-FR" dirty="0"/>
              <a:t>the United States, </a:t>
            </a:r>
            <a:r>
              <a:rPr lang="fr-FR" dirty="0" smtClean="0"/>
              <a:t>drivers </a:t>
            </a:r>
            <a:r>
              <a:rPr lang="fr-FR" dirty="0" err="1" smtClean="0"/>
              <a:t>spend</a:t>
            </a:r>
            <a:r>
              <a:rPr lang="fr-FR" dirty="0" smtClean="0"/>
              <a:t> </a:t>
            </a:r>
            <a:r>
              <a:rPr lang="fr-FR" dirty="0"/>
              <a:t>an </a:t>
            </a:r>
            <a:r>
              <a:rPr lang="fr-FR" dirty="0" err="1"/>
              <a:t>average</a:t>
            </a:r>
            <a:r>
              <a:rPr lang="fr-FR" dirty="0"/>
              <a:t> of 40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/>
              <a:t>stuck</a:t>
            </a:r>
            <a:r>
              <a:rPr lang="fr-FR" dirty="0"/>
              <a:t> in </a:t>
            </a:r>
            <a:r>
              <a:rPr lang="fr-FR" dirty="0" err="1"/>
              <a:t>traffic</a:t>
            </a:r>
            <a:r>
              <a:rPr lang="fr-FR" dirty="0"/>
              <a:t>, at an </a:t>
            </a:r>
            <a:r>
              <a:rPr lang="fr-FR" dirty="0" err="1"/>
              <a:t>annual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of $121 </a:t>
            </a:r>
            <a:r>
              <a:rPr lang="fr-FR" dirty="0" smtClean="0"/>
              <a:t>billion. For </a:t>
            </a:r>
            <a:r>
              <a:rPr lang="fr-FR" dirty="0"/>
              <a:t>Moscow, Istanbul, Mexico </a:t>
            </a:r>
            <a:r>
              <a:rPr lang="fr-FR" dirty="0" smtClean="0"/>
              <a:t>City</a:t>
            </a:r>
            <a:r>
              <a:rPr lang="fr-FR" dirty="0"/>
              <a:t>, or Rio de </a:t>
            </a:r>
            <a:r>
              <a:rPr lang="fr-FR" dirty="0" smtClean="0"/>
              <a:t>Janeiro: drivers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spend</a:t>
            </a:r>
            <a:r>
              <a:rPr lang="fr-FR" dirty="0"/>
              <a:t> “more </a:t>
            </a:r>
            <a:r>
              <a:rPr lang="fr-FR" dirty="0" err="1"/>
              <a:t>than</a:t>
            </a:r>
            <a:r>
              <a:rPr lang="fr-FR" dirty="0"/>
              <a:t> 100 </a:t>
            </a:r>
            <a:r>
              <a:rPr lang="fr-FR" dirty="0" err="1"/>
              <a:t>hours</a:t>
            </a:r>
            <a:r>
              <a:rPr lang="fr-FR" dirty="0"/>
              <a:t> a </a:t>
            </a:r>
            <a:r>
              <a:rPr lang="fr-FR" dirty="0" err="1"/>
              <a:t>year</a:t>
            </a:r>
            <a:r>
              <a:rPr lang="fr-FR" dirty="0"/>
              <a:t> in </a:t>
            </a:r>
            <a:r>
              <a:rPr lang="fr-FR" dirty="0" err="1" smtClean="0"/>
              <a:t>congested</a:t>
            </a:r>
            <a:r>
              <a:rPr lang="fr-FR" dirty="0" smtClean="0"/>
              <a:t> </a:t>
            </a:r>
            <a:r>
              <a:rPr lang="fr-FR" dirty="0" err="1" smtClean="0"/>
              <a:t>traffic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Automobiles are major </a:t>
            </a:r>
            <a:r>
              <a:rPr lang="fr-FR" dirty="0" err="1"/>
              <a:t>contributors</a:t>
            </a:r>
            <a:r>
              <a:rPr lang="fr-FR" dirty="0"/>
              <a:t> to </a:t>
            </a:r>
            <a:r>
              <a:rPr lang="fr-FR" dirty="0" err="1"/>
              <a:t>poor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air. </a:t>
            </a:r>
            <a:r>
              <a:rPr lang="fr-FR" dirty="0" err="1"/>
              <a:t>According</a:t>
            </a:r>
            <a:r>
              <a:rPr lang="fr-FR" dirty="0"/>
              <a:t> to a RAND </a:t>
            </a:r>
            <a:r>
              <a:rPr lang="fr-FR" dirty="0" err="1"/>
              <a:t>study</a:t>
            </a:r>
            <a:r>
              <a:rPr lang="fr-FR" dirty="0"/>
              <a:t>, </a:t>
            </a:r>
            <a:r>
              <a:rPr lang="fr-FR" dirty="0" err="1"/>
              <a:t>A</a:t>
            </a:r>
            <a:r>
              <a:rPr lang="fr-FR" dirty="0" err="1" smtClean="0"/>
              <a:t>utonomous</a:t>
            </a:r>
            <a:r>
              <a:rPr lang="fr-FR" dirty="0" smtClean="0"/>
              <a:t> </a:t>
            </a:r>
            <a:r>
              <a:rPr lang="fr-FR" dirty="0" err="1" smtClean="0"/>
              <a:t>vehicle’s</a:t>
            </a:r>
            <a:r>
              <a:rPr lang="fr-FR" dirty="0" smtClean="0"/>
              <a:t> </a:t>
            </a:r>
            <a:r>
              <a:rPr lang="fr-FR" dirty="0" err="1" smtClean="0"/>
              <a:t>technology</a:t>
            </a:r>
            <a:r>
              <a:rPr lang="fr-FR" dirty="0" smtClean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fuel </a:t>
            </a:r>
            <a:r>
              <a:rPr lang="fr-FR" dirty="0" err="1"/>
              <a:t>economy</a:t>
            </a:r>
            <a:r>
              <a:rPr lang="fr-FR" dirty="0"/>
              <a:t>, </a:t>
            </a:r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4-10 percent by </a:t>
            </a:r>
            <a:r>
              <a:rPr lang="fr-FR" dirty="0" err="1"/>
              <a:t>accelerating</a:t>
            </a:r>
            <a:r>
              <a:rPr lang="fr-FR" dirty="0"/>
              <a:t> and </a:t>
            </a:r>
            <a:r>
              <a:rPr lang="fr-FR" dirty="0" err="1"/>
              <a:t>decelerating</a:t>
            </a:r>
            <a:r>
              <a:rPr lang="fr-FR" dirty="0"/>
              <a:t> more </a:t>
            </a:r>
            <a:r>
              <a:rPr lang="fr-FR" dirty="0" err="1"/>
              <a:t>smoothly</a:t>
            </a:r>
            <a:r>
              <a:rPr lang="fr-FR" dirty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/>
              <a:t>a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smtClean="0"/>
              <a:t>driver. 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26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BENEFITS FOR SENIOR CITIZENS AND THE DISABLED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908" y="1456570"/>
            <a:ext cx="5615354" cy="4351338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Each</a:t>
            </a:r>
            <a:r>
              <a:rPr lang="fr-FR" dirty="0"/>
              <a:t> face </a:t>
            </a:r>
            <a:r>
              <a:rPr lang="fr-FR" dirty="0" err="1"/>
              <a:t>mobility</a:t>
            </a:r>
            <a:r>
              <a:rPr lang="fr-FR" dirty="0"/>
              <a:t> restrictions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physical</a:t>
            </a:r>
            <a:r>
              <a:rPr lang="fr-FR" dirty="0"/>
              <a:t> limitations and/or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acuity</a:t>
            </a:r>
            <a:r>
              <a:rPr lang="fr-FR" dirty="0"/>
              <a:t>, and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/>
              <a:t>a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benefits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intelligent cars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S</a:t>
            </a:r>
            <a:r>
              <a:rPr lang="fr-FR" dirty="0" smtClean="0"/>
              <a:t>elf-</a:t>
            </a:r>
            <a:r>
              <a:rPr lang="fr-FR" dirty="0" err="1" smtClean="0"/>
              <a:t>driving</a:t>
            </a:r>
            <a:r>
              <a:rPr lang="fr-FR" dirty="0" smtClean="0"/>
              <a:t> </a:t>
            </a:r>
            <a:r>
              <a:rPr lang="fr-FR" dirty="0" err="1"/>
              <a:t>vehicles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mobility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dependence</a:t>
            </a:r>
            <a:r>
              <a:rPr lang="fr-FR" dirty="0"/>
              <a:t> </a:t>
            </a:r>
            <a:r>
              <a:rPr lang="fr-FR" dirty="0" smtClean="0"/>
              <a:t>on </a:t>
            </a:r>
            <a:r>
              <a:rPr lang="fr-FR" dirty="0" err="1" smtClean="0"/>
              <a:t>friends</a:t>
            </a:r>
            <a:r>
              <a:rPr lang="fr-FR" dirty="0" smtClean="0"/>
              <a:t> </a:t>
            </a:r>
            <a:r>
              <a:rPr lang="fr-FR" dirty="0"/>
              <a:t>and relatives.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pPr>
              <a:buFont typeface="Wingdings" charset="2"/>
              <a:buChar char="§"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16" y="1456570"/>
            <a:ext cx="5345723" cy="1491440"/>
          </a:xfrm>
          <a:prstGeom prst="rect">
            <a:avLst/>
          </a:prstGeo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229" y="3079017"/>
            <a:ext cx="5482098" cy="34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THE 4 TRENDS OF AUTOMOTIVE INDUSTRY 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438150" y="1368426"/>
            <a:ext cx="1130935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/>
              <a:t>Electrification : Shift </a:t>
            </a:r>
            <a:r>
              <a:rPr lang="fr-FR" dirty="0" err="1" smtClean="0"/>
              <a:t>toward</a:t>
            </a:r>
            <a:r>
              <a:rPr lang="fr-FR" dirty="0" smtClean="0"/>
              <a:t> </a:t>
            </a:r>
            <a:r>
              <a:rPr lang="fr-FR" dirty="0" err="1" smtClean="0"/>
              <a:t>hybrid-electric</a:t>
            </a:r>
            <a:r>
              <a:rPr lang="fr-FR" dirty="0" smtClean="0"/>
              <a:t>, </a:t>
            </a:r>
            <a:r>
              <a:rPr lang="fr-FR" dirty="0" err="1" smtClean="0"/>
              <a:t>electric</a:t>
            </a:r>
            <a:r>
              <a:rPr lang="fr-FR" dirty="0" smtClean="0"/>
              <a:t>, fuel-</a:t>
            </a:r>
            <a:r>
              <a:rPr lang="fr-FR" dirty="0" err="1" smtClean="0"/>
              <a:t>cell</a:t>
            </a:r>
            <a:r>
              <a:rPr lang="fr-FR" dirty="0" smtClean="0"/>
              <a:t> technologies. As </a:t>
            </a:r>
            <a:r>
              <a:rPr lang="fr-FR" dirty="0" err="1" smtClean="0"/>
              <a:t>these</a:t>
            </a:r>
            <a:r>
              <a:rPr lang="fr-FR" dirty="0" smtClean="0"/>
              <a:t> technologies mature,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become</a:t>
            </a:r>
            <a:r>
              <a:rPr lang="fr-FR" dirty="0" smtClean="0"/>
              <a:t> </a:t>
            </a:r>
            <a:r>
              <a:rPr lang="fr-FR" dirty="0" err="1" smtClean="0"/>
              <a:t>cheaper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Autonomous</a:t>
            </a:r>
            <a:r>
              <a:rPr lang="fr-FR" dirty="0" smtClean="0"/>
              <a:t> </a:t>
            </a:r>
            <a:r>
              <a:rPr lang="fr-FR" dirty="0" err="1" smtClean="0"/>
              <a:t>driving</a:t>
            </a:r>
            <a:r>
              <a:rPr lang="fr-FR" dirty="0" smtClean="0"/>
              <a:t>: Move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advanced</a:t>
            </a:r>
            <a:r>
              <a:rPr lang="fr-FR" dirty="0" smtClean="0"/>
              <a:t> driver assistance to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autonomous</a:t>
            </a:r>
            <a:r>
              <a:rPr lang="fr-FR" dirty="0" smtClean="0"/>
              <a:t> </a:t>
            </a:r>
            <a:r>
              <a:rPr lang="fr-FR" dirty="0" err="1" smtClean="0"/>
              <a:t>driving</a:t>
            </a:r>
            <a:r>
              <a:rPr lang="fr-FR" dirty="0" smtClean="0"/>
              <a:t> as the </a:t>
            </a:r>
            <a:r>
              <a:rPr lang="fr-FR" dirty="0" err="1" smtClean="0"/>
              <a:t>technology</a:t>
            </a:r>
            <a:r>
              <a:rPr lang="fr-FR" dirty="0" smtClean="0"/>
              <a:t> matures.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Diverse </a:t>
            </a:r>
            <a:r>
              <a:rPr lang="fr-FR" dirty="0" err="1" smtClean="0"/>
              <a:t>mobility</a:t>
            </a:r>
            <a:r>
              <a:rPr lang="fr-FR" dirty="0" smtClean="0"/>
              <a:t>: As the sharing </a:t>
            </a:r>
            <a:r>
              <a:rPr lang="fr-FR" dirty="0" err="1" smtClean="0"/>
              <a:t>economy</a:t>
            </a:r>
            <a:r>
              <a:rPr lang="fr-FR" dirty="0" smtClean="0"/>
              <a:t> </a:t>
            </a:r>
            <a:r>
              <a:rPr lang="fr-FR" dirty="0" err="1" smtClean="0"/>
              <a:t>expands</a:t>
            </a:r>
            <a:r>
              <a:rPr lang="fr-FR" dirty="0" smtClean="0"/>
              <a:t>, the standard model </a:t>
            </a:r>
            <a:r>
              <a:rPr lang="fr-FR" dirty="0" err="1" smtClean="0"/>
              <a:t>will</a:t>
            </a:r>
            <a:r>
              <a:rPr lang="fr-FR" dirty="0" smtClean="0"/>
              <a:t> continue to </a:t>
            </a:r>
            <a:r>
              <a:rPr lang="fr-FR" dirty="0" err="1" smtClean="0"/>
              <a:t>evolve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outright</a:t>
            </a:r>
            <a:r>
              <a:rPr lang="fr-FR" dirty="0" smtClean="0"/>
              <a:t> </a:t>
            </a:r>
            <a:r>
              <a:rPr lang="fr-FR" dirty="0" err="1" smtClean="0"/>
              <a:t>purchase</a:t>
            </a:r>
            <a:r>
              <a:rPr lang="fr-FR" dirty="0" smtClean="0"/>
              <a:t> or </a:t>
            </a:r>
            <a:r>
              <a:rPr lang="fr-FR" dirty="0" err="1" smtClean="0"/>
              <a:t>lease</a:t>
            </a:r>
            <a:r>
              <a:rPr lang="fr-FR" dirty="0" smtClean="0"/>
              <a:t> to </a:t>
            </a:r>
            <a:r>
              <a:rPr lang="fr-FR" dirty="0" err="1" smtClean="0"/>
              <a:t>rentals</a:t>
            </a:r>
            <a:r>
              <a:rPr lang="fr-FR" dirty="0" smtClean="0"/>
              <a:t> and car sharing.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Connectivity</a:t>
            </a:r>
            <a:r>
              <a:rPr lang="fr-FR" dirty="0" smtClean="0"/>
              <a:t>: </a:t>
            </a:r>
            <a:r>
              <a:rPr lang="fr-FR" dirty="0" err="1" smtClean="0"/>
              <a:t>Possibilities</a:t>
            </a:r>
            <a:r>
              <a:rPr lang="fr-FR" dirty="0" smtClean="0"/>
              <a:t> for « </a:t>
            </a:r>
            <a:r>
              <a:rPr lang="fr-FR" dirty="0" err="1" smtClean="0"/>
              <a:t>infotainment</a:t>
            </a:r>
            <a:r>
              <a:rPr lang="fr-FR" dirty="0" smtClean="0"/>
              <a:t> » innovations, </a:t>
            </a:r>
            <a:r>
              <a:rPr lang="fr-FR" dirty="0" err="1" smtClean="0"/>
              <a:t>novel</a:t>
            </a:r>
            <a:r>
              <a:rPr lang="fr-FR" dirty="0" smtClean="0"/>
              <a:t> </a:t>
            </a:r>
            <a:r>
              <a:rPr lang="fr-FR" dirty="0" err="1" smtClean="0"/>
              <a:t>traffic</a:t>
            </a:r>
            <a:r>
              <a:rPr lang="fr-FR" dirty="0" smtClean="0"/>
              <a:t> services, etc.. Services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increase</a:t>
            </a:r>
            <a:r>
              <a:rPr lang="fr-FR" dirty="0" smtClean="0"/>
              <a:t> as cars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r>
              <a:rPr lang="fr-FR" dirty="0" smtClean="0"/>
              <a:t> to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, to the </a:t>
            </a:r>
            <a:r>
              <a:rPr lang="fr-FR" dirty="0" err="1" smtClean="0"/>
              <a:t>wider</a:t>
            </a:r>
            <a:r>
              <a:rPr lang="fr-FR" dirty="0" smtClean="0"/>
              <a:t> </a:t>
            </a:r>
            <a:r>
              <a:rPr lang="fr-FR" dirty="0" err="1" smtClean="0"/>
              <a:t>insfrastructure</a:t>
            </a:r>
            <a:r>
              <a:rPr lang="fr-FR" dirty="0" smtClean="0"/>
              <a:t>, and to people.  </a:t>
            </a:r>
          </a:p>
          <a:p>
            <a:pPr>
              <a:buFont typeface="Wingdings" charset="2"/>
              <a:buChar char="§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34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COMPUTERS ON WHEELS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63" y="1161435"/>
            <a:ext cx="6053638" cy="5142527"/>
          </a:xfrm>
        </p:spPr>
      </p:pic>
    </p:spTree>
    <p:extLst>
      <p:ext uri="{BB962C8B-B14F-4D97-AF65-F5344CB8AC3E}">
        <p14:creationId xmlns:p14="http://schemas.microsoft.com/office/powerpoint/2010/main" val="12239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4 LEVELS OF AUTONOMY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11" y="1012731"/>
            <a:ext cx="4101405" cy="274585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14" y="1011051"/>
            <a:ext cx="3971815" cy="274753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11" y="3915352"/>
            <a:ext cx="4066236" cy="2884865"/>
          </a:xfrm>
          <a:prstGeom prst="rect">
            <a:avLst/>
          </a:prstGeom>
        </p:spPr>
      </p:pic>
      <p:pic>
        <p:nvPicPr>
          <p:cNvPr id="13" name="Espace réservé du contenu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14" y="3831259"/>
            <a:ext cx="3998560" cy="296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4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11478</TotalTime>
  <Words>2933</Words>
  <Application>Microsoft Macintosh PowerPoint</Application>
  <PresentationFormat>Grand écran</PresentationFormat>
  <Paragraphs>352</Paragraphs>
  <Slides>66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3" baseType="lpstr">
      <vt:lpstr>Brush Script MT</vt:lpstr>
      <vt:lpstr>Calibri</vt:lpstr>
      <vt:lpstr>Calibri Light</vt:lpstr>
      <vt:lpstr>Chalkduster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2016, THE YEAR OF SELF DRIVING </vt:lpstr>
      <vt:lpstr>THE NEXT FUTURE</vt:lpstr>
      <vt:lpstr>THE 4 TRENDS OF AUTOMOTIVE INDUSTRY </vt:lpstr>
      <vt:lpstr>COMPUTERS ON WHEELS</vt:lpstr>
      <vt:lpstr>4 LEVELS OF AUTONOMY</vt:lpstr>
      <vt:lpstr>LEVEL 4: AUTONOMOUS VEHICLE</vt:lpstr>
      <vt:lpstr>HOW DOES DRIVERLESS CAR WORK?  </vt:lpstr>
      <vt:lpstr>TECH GIANTS, MOBILITY PROVIDERS,  CAR MANUFACTURERS, SUPPLIERS, START-UPS</vt:lpstr>
      <vt:lpstr>GOOGLE : THE LEADER </vt:lpstr>
      <vt:lpstr>APPLE : ICAR?   </vt:lpstr>
      <vt:lpstr>MICROSOFT: TECH ASSISTANCE ONLY  </vt:lpstr>
      <vt:lpstr>SAMSUNG : NEW ENTRANT </vt:lpstr>
      <vt:lpstr>BAIDU : NEXT SELF-DRIVING OPEN PLATFORM?</vt:lpstr>
      <vt:lpstr>UBER : SELF-DRIVING TAXI </vt:lpstr>
      <vt:lpstr>TESLA: LEADING BANNER-CARRIER </vt:lpstr>
      <vt:lpstr>NVIDIA (DRIVE PX2) : KEY SUPPLIER </vt:lpstr>
      <vt:lpstr>QUALCOMM: FUTURE BIG PLAYER?  </vt:lpstr>
      <vt:lpstr>MOBILEYE (ADAS) : KEY SUPPLIER</vt:lpstr>
      <vt:lpstr>DELPHI AUTOMOTIVE (V2E) : KEY SUPPLIER</vt:lpstr>
      <vt:lpstr>AMERICAN MANUFACTURERS </vt:lpstr>
      <vt:lpstr>AMERICAN SELF—DRIVING COMITTEE</vt:lpstr>
      <vt:lpstr>NEW MICHIGAN’s SELF-DRIVING CAR LAWS</vt:lpstr>
      <vt:lpstr>GERMAN MANUFACTURERS   </vt:lpstr>
      <vt:lpstr>GERMAN MANUFACTURERS </vt:lpstr>
      <vt:lpstr>FRENCH MANUFACTURERS  </vt:lpstr>
      <vt:lpstr>JAPAN MANUFACTURERS  </vt:lpstr>
      <vt:lpstr>INDIAN MANUFACTURER TATA  </vt:lpstr>
      <vt:lpstr>SELF-DRIVING START-UP: COMMA.AI</vt:lpstr>
      <vt:lpstr>AUTONOMOUS TRUCK: PLATOONING CONCEPT </vt:lpstr>
      <vt:lpstr>AUTONOMOUS TRUCK : OTTO </vt:lpstr>
      <vt:lpstr>ELECTRIC AUTONOMOUS BUS : OLLI </vt:lpstr>
      <vt:lpstr>AUTONOMOUS BUS : THE FUTURE BUS   </vt:lpstr>
      <vt:lpstr>AUTONOMOUS BUS :WEpods </vt:lpstr>
      <vt:lpstr>AUTONOMOUS SHUTTLE IN LAS VEGAS </vt:lpstr>
      <vt:lpstr>SECURITY ISSUES</vt:lpstr>
      <vt:lpstr>OBSTACLES TO ADOPTION AND UTILIZATION  </vt:lpstr>
      <vt:lpstr>AUTONOMOUS VEHICLE LEGISLATION</vt:lpstr>
      <vt:lpstr>AUTONOMOUS VEHICLE LEGISLATION </vt:lpstr>
      <vt:lpstr>POTENTIAL GROWTH </vt:lpstr>
      <vt:lpstr> POTENTIAL GROWTH: CHINA AMBITION  </vt:lpstr>
      <vt:lpstr>Présentation PowerPoint</vt:lpstr>
      <vt:lpstr>DARPA CHALLENGES </vt:lpstr>
      <vt:lpstr>CREATE AN AUTONOMOUS CAR ECO-SYSTEM</vt:lpstr>
      <vt:lpstr>DEVELOP AN ADVANCED DRIVER ASSISTANCE SYSTEM </vt:lpstr>
      <vt:lpstr>ADAS AND AUTONOMOUS DRIVING </vt:lpstr>
      <vt:lpstr>SENSE, PLAN, ACT </vt:lpstr>
      <vt:lpstr>ENHANCE ACT  </vt:lpstr>
      <vt:lpstr>INVEST IN AN OPEN AI PLATFORM  </vt:lpstr>
      <vt:lpstr>MAKE A PARTNERSHIP WITH ADAS KEY PLAYERS </vt:lpstr>
      <vt:lpstr>INVEST IN DEEP LEARNING </vt:lpstr>
      <vt:lpstr>nuTonomy MODEL  </vt:lpstr>
      <vt:lpstr>Présentation PowerPoint</vt:lpstr>
      <vt:lpstr>AV IS A JOB KILLER </vt:lpstr>
      <vt:lpstr>AV IS A JOB CREATOR </vt:lpstr>
      <vt:lpstr>CITIES, STATES, COUNTRIES COMPETITION </vt:lpstr>
      <vt:lpstr>IMPACT ON PUBLIC TRANSPORT </vt:lpstr>
      <vt:lpstr>IMPACT ON RIDE-SHARING</vt:lpstr>
      <vt:lpstr>IMPACT ON SUPPLY CHAIN</vt:lpstr>
      <vt:lpstr>IMPACT ON AGRICULTURE &amp;  CONSTRUCTION </vt:lpstr>
      <vt:lpstr>IMPACT ON INSURANCE </vt:lpstr>
      <vt:lpstr>SAFETY, TRAFFIC CONGESTION, AIR POLLUTION  </vt:lpstr>
      <vt:lpstr>BENEFITS FOR SENIOR CITIZENS AND THE DISABLED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247</cp:revision>
  <dcterms:created xsi:type="dcterms:W3CDTF">2016-12-15T20:34:15Z</dcterms:created>
  <dcterms:modified xsi:type="dcterms:W3CDTF">2017-01-12T07:01:13Z</dcterms:modified>
</cp:coreProperties>
</file>